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896" r:id="rId2"/>
    <p:sldId id="895" r:id="rId3"/>
    <p:sldId id="922" r:id="rId4"/>
    <p:sldId id="928" r:id="rId5"/>
    <p:sldId id="904" r:id="rId6"/>
    <p:sldId id="913" r:id="rId7"/>
    <p:sldId id="911" r:id="rId8"/>
    <p:sldId id="914" r:id="rId9"/>
    <p:sldId id="915" r:id="rId10"/>
    <p:sldId id="916" r:id="rId11"/>
    <p:sldId id="917" r:id="rId12"/>
    <p:sldId id="918" r:id="rId13"/>
    <p:sldId id="920" r:id="rId14"/>
    <p:sldId id="921" r:id="rId15"/>
    <p:sldId id="919" r:id="rId16"/>
    <p:sldId id="943" r:id="rId17"/>
    <p:sldId id="923" r:id="rId18"/>
    <p:sldId id="924" r:id="rId19"/>
    <p:sldId id="863" r:id="rId20"/>
    <p:sldId id="925" r:id="rId21"/>
    <p:sldId id="926" r:id="rId22"/>
    <p:sldId id="927" r:id="rId23"/>
    <p:sldId id="935" r:id="rId24"/>
    <p:sldId id="936" r:id="rId25"/>
    <p:sldId id="937" r:id="rId26"/>
    <p:sldId id="938" r:id="rId27"/>
    <p:sldId id="939" r:id="rId28"/>
    <p:sldId id="940" r:id="rId29"/>
    <p:sldId id="941" r:id="rId30"/>
    <p:sldId id="932" r:id="rId31"/>
    <p:sldId id="933" r:id="rId32"/>
    <p:sldId id="934" r:id="rId33"/>
    <p:sldId id="930" r:id="rId34"/>
    <p:sldId id="931" r:id="rId35"/>
    <p:sldId id="942" r:id="rId36"/>
  </p:sldIdLst>
  <p:sldSz cx="9144000" cy="5143500" type="screen16x9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131D44-32AD-413B-9D10-BAC7F9D6A96E}">
          <p14:sldIdLst>
            <p14:sldId id="896"/>
            <p14:sldId id="895"/>
            <p14:sldId id="922"/>
            <p14:sldId id="928"/>
            <p14:sldId id="904"/>
            <p14:sldId id="913"/>
            <p14:sldId id="911"/>
            <p14:sldId id="914"/>
            <p14:sldId id="915"/>
            <p14:sldId id="916"/>
            <p14:sldId id="917"/>
            <p14:sldId id="918"/>
            <p14:sldId id="920"/>
            <p14:sldId id="921"/>
            <p14:sldId id="919"/>
            <p14:sldId id="943"/>
            <p14:sldId id="923"/>
            <p14:sldId id="924"/>
            <p14:sldId id="863"/>
            <p14:sldId id="925"/>
            <p14:sldId id="926"/>
            <p14:sldId id="927"/>
            <p14:sldId id="935"/>
            <p14:sldId id="936"/>
            <p14:sldId id="937"/>
            <p14:sldId id="938"/>
            <p14:sldId id="939"/>
            <p14:sldId id="940"/>
            <p14:sldId id="941"/>
            <p14:sldId id="932"/>
            <p14:sldId id="933"/>
            <p14:sldId id="934"/>
            <p14:sldId id="930"/>
            <p14:sldId id="931"/>
            <p14:sldId id="9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D7975F"/>
    <a:srgbClr val="FDA8F7"/>
    <a:srgbClr val="DE7C83"/>
    <a:srgbClr val="9F75A0"/>
    <a:srgbClr val="FBAA67"/>
    <a:srgbClr val="89DFD3"/>
    <a:srgbClr val="F8818A"/>
    <a:srgbClr val="95D4F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1" autoAdjust="0"/>
    <p:restoredTop sz="86406" autoAdjust="0"/>
  </p:normalViewPr>
  <p:slideViewPr>
    <p:cSldViewPr>
      <p:cViewPr varScale="1">
        <p:scale>
          <a:sx n="135" d="100"/>
          <a:sy n="135" d="100"/>
        </p:scale>
        <p:origin x="36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5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2022/12/14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9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95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06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45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611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54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779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3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07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17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3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430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665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93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64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620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648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860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215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373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570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54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1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9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63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18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4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8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725" r:id="rId3"/>
    <p:sldLayoutId id="2147483769" r:id="rId4"/>
    <p:sldLayoutId id="214748377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ndy6804tw.github.io/2021/05/03/ntu-multi-head-self-attention/" TargetMode="External"/><Relationship Id="rId3" Type="http://schemas.openxmlformats.org/officeDocument/2006/relationships/image" Target="../media/image108.gif"/><Relationship Id="rId7" Type="http://schemas.openxmlformats.org/officeDocument/2006/relationships/hyperlink" Target="https://scikit-learn.org/stable/modules/generated/sklearn.feature_extraction.text.CountVectoriz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ikit-learn.org/stable/modules/generated/sklearn.feature_extraction.text.TfidfVectorizer.html" TargetMode="External"/><Relationship Id="rId11" Type="http://schemas.openxmlformats.org/officeDocument/2006/relationships/hyperlink" Target="https://ithelp.ithome.com.tw/articles/10243725" TargetMode="External"/><Relationship Id="rId5" Type="http://schemas.openxmlformats.org/officeDocument/2006/relationships/hyperlink" Target="https://github.com/nltk/nltk" TargetMode="External"/><Relationship Id="rId10" Type="http://schemas.openxmlformats.org/officeDocument/2006/relationships/hyperlink" Target="https://projector.tensorflow.org/" TargetMode="External"/><Relationship Id="rId4" Type="http://schemas.openxmlformats.org/officeDocument/2006/relationships/hyperlink" Target="https://www.programcreek.com/python/example/91599/nltk.corpus.wordnet.ADJ" TargetMode="External"/><Relationship Id="rId9" Type="http://schemas.openxmlformats.org/officeDocument/2006/relationships/hyperlink" Target="http://jalammar.github.io/a-visual-guide-to-using-bert-for-the-first-ti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411761" y="1910297"/>
            <a:ext cx="547260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3600" dirty="0">
                <a:solidFill>
                  <a:schemeClr val="tx1"/>
                </a:solidFill>
                <a:latin typeface="+mn-ea"/>
                <a:ea typeface="+mn-ea"/>
              </a:rPr>
              <a:t>預測是否為詐欺性的職業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12305" y="2668586"/>
            <a:ext cx="2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資料探勘 期末報告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2411760" y="2556628"/>
            <a:ext cx="5256584" cy="15122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33" name="文本框 18">
            <a:extLst>
              <a:ext uri="{FF2B5EF4-FFF2-40B4-BE49-F238E27FC236}">
                <a16:creationId xmlns:a16="http://schemas.microsoft.com/office/drawing/2014/main" id="{F48AF24E-EB75-4DDD-AF9A-62B2E916EE73}"/>
              </a:ext>
            </a:extLst>
          </p:cNvPr>
          <p:cNvSpPr txBox="1"/>
          <p:nvPr/>
        </p:nvSpPr>
        <p:spPr>
          <a:xfrm>
            <a:off x="3923928" y="30882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學生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許庭瑋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D3D6F5F4-63E3-451E-AFC6-F1F8C2526FC8}"/>
              </a:ext>
            </a:extLst>
          </p:cNvPr>
          <p:cNvSpPr txBox="1"/>
          <p:nvPr/>
        </p:nvSpPr>
        <p:spPr>
          <a:xfrm>
            <a:off x="3506686" y="3507854"/>
            <a:ext cx="3389163" cy="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指導教授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蔡孟勳 教授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中華郵政永續發展">
            <a:extLst>
              <a:ext uri="{FF2B5EF4-FFF2-40B4-BE49-F238E27FC236}">
                <a16:creationId xmlns:a16="http://schemas.microsoft.com/office/drawing/2014/main" id="{2E9F2452-92DC-4C6D-A098-AFC3C8FC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2713"/>
            <a:ext cx="2009693" cy="20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33" grpId="0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4FE6F71-649A-4749-A0EC-539071F8C2EB}"/>
              </a:ext>
            </a:extLst>
          </p:cNvPr>
          <p:cNvSpPr txBox="1"/>
          <p:nvPr/>
        </p:nvSpPr>
        <p:spPr>
          <a:xfrm>
            <a:off x="1183185" y="1203598"/>
            <a:ext cx="2037843" cy="2462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39466E7-9A2A-4F6E-B8FF-0532860D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77" y="887019"/>
            <a:ext cx="3275433" cy="366166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983B5E3-FD4C-4EC2-AC69-75988854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35646"/>
            <a:ext cx="3421164" cy="285097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6220F76-2852-422B-8F80-6F6C1755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853" y="2863453"/>
            <a:ext cx="1248553" cy="192399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890084C-D2D6-4C5A-ACBB-E0F704246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853" y="407838"/>
            <a:ext cx="1133005" cy="245561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E89B923-C521-41CF-BE00-83B4995C4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851" y="1059959"/>
            <a:ext cx="1617892" cy="1084851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2F3F29-3CD1-4D22-9303-B5B05706FE5D}"/>
              </a:ext>
            </a:extLst>
          </p:cNvPr>
          <p:cNvSpPr txBox="1"/>
          <p:nvPr/>
        </p:nvSpPr>
        <p:spPr>
          <a:xfrm>
            <a:off x="5780442" y="2144810"/>
            <a:ext cx="7200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國家</a:t>
            </a:r>
            <a:r>
              <a:rPr lang="en-US" altLang="zh-TW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州</a:t>
            </a:r>
            <a:r>
              <a:rPr lang="en-US" altLang="zh-TW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城市</a:t>
            </a:r>
          </a:p>
        </p:txBody>
      </p:sp>
    </p:spTree>
    <p:extLst>
      <p:ext uri="{BB962C8B-B14F-4D97-AF65-F5344CB8AC3E}">
        <p14:creationId xmlns:p14="http://schemas.microsoft.com/office/powerpoint/2010/main" val="3699646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4FE6F71-649A-4749-A0EC-539071F8C2EB}"/>
              </a:ext>
            </a:extLst>
          </p:cNvPr>
          <p:cNvSpPr txBox="1"/>
          <p:nvPr/>
        </p:nvSpPr>
        <p:spPr>
          <a:xfrm>
            <a:off x="899592" y="977721"/>
            <a:ext cx="2037843" cy="2462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0D7E77-CE8B-4486-83D2-89DB5B6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40" y="1306615"/>
            <a:ext cx="2505044" cy="2116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038963-328C-47D4-99CE-165EF031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82" y="1293990"/>
            <a:ext cx="2628972" cy="21421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D34150-DEB7-4BCE-923C-265C9AD19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49" y="3541375"/>
            <a:ext cx="1915637" cy="10158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5BA88A5-D6D8-4884-A631-933140054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007" y="3504809"/>
            <a:ext cx="1459971" cy="128593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EC52594-569F-4CA7-9F3C-0372832E3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52" y="1308623"/>
            <a:ext cx="2880322" cy="21295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71F883-96F0-497E-B678-49ABE98A9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522" y="3522810"/>
            <a:ext cx="1887280" cy="11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0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FC513BB6-E30F-4015-AD18-D7104A21254D}"/>
              </a:ext>
            </a:extLst>
          </p:cNvPr>
          <p:cNvSpPr txBox="1"/>
          <p:nvPr/>
        </p:nvSpPr>
        <p:spPr>
          <a:xfrm>
            <a:off x="1043608" y="1021500"/>
            <a:ext cx="1584176" cy="24622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[1,0]</a:t>
            </a:r>
            <a:r>
              <a:rPr lang="zh-TW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型資料</a:t>
            </a:r>
            <a:endParaRPr lang="en-GB" altLang="zh-CN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040F4A-5B19-4A7D-8DE8-B250D7B6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8" y="1851670"/>
            <a:ext cx="2651701" cy="19137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38087F-BE67-4006-8AFE-52AEEC6D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54" y="1851670"/>
            <a:ext cx="2625813" cy="19137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475790-B1A8-46DD-ADDB-7508B8AB0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853" y="1851670"/>
            <a:ext cx="2746325" cy="1913728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EB61EA86-D10C-4FE7-B64C-ACD30DDCF5A6}"/>
              </a:ext>
            </a:extLst>
          </p:cNvPr>
          <p:cNvSpPr txBox="1"/>
          <p:nvPr/>
        </p:nvSpPr>
        <p:spPr>
          <a:xfrm>
            <a:off x="899592" y="1517671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是否為遠程辦公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19CD116B-F3E0-49D9-9C3C-0AEF86BEC361}"/>
              </a:ext>
            </a:extLst>
          </p:cNvPr>
          <p:cNvSpPr txBox="1"/>
          <p:nvPr/>
        </p:nvSpPr>
        <p:spPr>
          <a:xfrm>
            <a:off x="3509772" y="1518430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是否有公司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F606C61D-5051-482C-996B-0CA2EBB0ED27}"/>
              </a:ext>
            </a:extLst>
          </p:cNvPr>
          <p:cNvSpPr txBox="1"/>
          <p:nvPr/>
        </p:nvSpPr>
        <p:spPr>
          <a:xfrm>
            <a:off x="6300192" y="1517671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是否有公司面試問題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00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 animBg="1"/>
      <p:bldP spid="17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236700-5893-425C-B938-8F786E08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59" y="2803093"/>
            <a:ext cx="7590305" cy="133182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68A7C4-050A-4B41-84D1-3118964A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49819"/>
            <a:ext cx="7519007" cy="11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96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80E0FF-E2F0-4931-BD25-C1F591FC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724311"/>
            <a:ext cx="2646072" cy="77274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D297D9-71A5-4861-9825-26628B00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94" y="1590034"/>
            <a:ext cx="3939771" cy="13537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D252238-A99D-41BA-A73C-EE44E7A3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18" y="1590034"/>
            <a:ext cx="3939771" cy="13527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AEA96C7-FAFD-4A33-B9C1-035E42064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77" y="2993945"/>
            <a:ext cx="3949386" cy="13527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2F8B9AB-EE08-4CC2-9621-5DB7570B7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494" y="2993856"/>
            <a:ext cx="3949126" cy="13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7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F4F2A-202E-4A4A-B1A7-EF23C1A2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7614"/>
            <a:ext cx="6694533" cy="19018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108F8CA-20D7-4A04-AA79-C1301FA3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851670"/>
            <a:ext cx="345493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1259632" y="1374462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2B655-B864-4062-A615-36599CC6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900744"/>
            <a:ext cx="5318816" cy="14412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2F964-F177-4938-93FA-64A8ADC9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1" y="2427734"/>
            <a:ext cx="4916889" cy="21473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18E804-529B-4A4A-B1E6-F702D056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427734"/>
            <a:ext cx="3178525" cy="21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文獻探討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0067A6-B8C5-4F92-83FB-BE129903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95" y="879562"/>
            <a:ext cx="2581914" cy="19082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A0E887-157D-4AB8-AD54-B99D1509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09" y="879562"/>
            <a:ext cx="3733439" cy="1908202"/>
          </a:xfrm>
          <a:prstGeom prst="rect">
            <a:avLst/>
          </a:prstGeom>
        </p:spPr>
      </p:pic>
      <p:sp>
        <p:nvSpPr>
          <p:cNvPr id="10" name="TextBox 34">
            <a:extLst>
              <a:ext uri="{FF2B5EF4-FFF2-40B4-BE49-F238E27FC236}">
                <a16:creationId xmlns:a16="http://schemas.microsoft.com/office/drawing/2014/main" id="{DDA4886F-6D7D-4736-BCBF-B0A1BBD4DA5F}"/>
              </a:ext>
            </a:extLst>
          </p:cNvPr>
          <p:cNvSpPr txBox="1"/>
          <p:nvPr/>
        </p:nvSpPr>
        <p:spPr>
          <a:xfrm>
            <a:off x="1918552" y="1444405"/>
            <a:ext cx="67345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65C95BAD-681E-4639-8929-56EB6EC73E8F}"/>
              </a:ext>
            </a:extLst>
          </p:cNvPr>
          <p:cNvSpPr txBox="1"/>
          <p:nvPr/>
        </p:nvSpPr>
        <p:spPr>
          <a:xfrm>
            <a:off x="1918552" y="2378579"/>
            <a:ext cx="67345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B66C2C-E32E-44AC-8E2B-5135C310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95" y="2838095"/>
            <a:ext cx="4794370" cy="9361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057A0A-F96E-4674-BB2A-B56F36120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795" y="3797228"/>
            <a:ext cx="5364088" cy="1013576"/>
          </a:xfrm>
          <a:prstGeom prst="rect">
            <a:avLst/>
          </a:prstGeom>
        </p:spPr>
      </p:pic>
      <p:sp>
        <p:nvSpPr>
          <p:cNvPr id="18" name="TextBox 34">
            <a:extLst>
              <a:ext uri="{FF2B5EF4-FFF2-40B4-BE49-F238E27FC236}">
                <a16:creationId xmlns:a16="http://schemas.microsoft.com/office/drawing/2014/main" id="{87BD48A7-59C9-4A9E-A934-FCF0B814F348}"/>
              </a:ext>
            </a:extLst>
          </p:cNvPr>
          <p:cNvSpPr txBox="1"/>
          <p:nvPr/>
        </p:nvSpPr>
        <p:spPr>
          <a:xfrm>
            <a:off x="2491711" y="3203129"/>
            <a:ext cx="91071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 post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AA597E2C-846E-4D4D-A39D-4C5E67A7AA7A}"/>
              </a:ext>
            </a:extLst>
          </p:cNvPr>
          <p:cNvSpPr txBox="1"/>
          <p:nvPr/>
        </p:nvSpPr>
        <p:spPr>
          <a:xfrm>
            <a:off x="2491711" y="4211683"/>
            <a:ext cx="91071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Fake post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7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 animBg="1"/>
      <p:bldP spid="11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A78BD28F-5A0A-42DD-8B62-30B5624E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83518"/>
            <a:ext cx="2835329" cy="267405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8ADAFC-FEFF-40BC-AB68-103152A8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09" y="483518"/>
            <a:ext cx="2827776" cy="26756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07C427-D5A2-4EC4-ACBE-2697DB86B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863" y="3157571"/>
            <a:ext cx="2853534" cy="1712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B5C0AF-9942-460C-98BE-D6D88F17B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2" y="3167897"/>
            <a:ext cx="2853534" cy="1714300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02B1E133-761A-443F-B565-88841889EB68}"/>
              </a:ext>
            </a:extLst>
          </p:cNvPr>
          <p:cNvSpPr txBox="1"/>
          <p:nvPr/>
        </p:nvSpPr>
        <p:spPr>
          <a:xfrm>
            <a:off x="3491880" y="3185338"/>
            <a:ext cx="91071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 post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16B19193-DCCA-4A37-AA47-1ECBBEAE889C}"/>
              </a:ext>
            </a:extLst>
          </p:cNvPr>
          <p:cNvSpPr txBox="1"/>
          <p:nvPr/>
        </p:nvSpPr>
        <p:spPr>
          <a:xfrm>
            <a:off x="6479258" y="3185338"/>
            <a:ext cx="91071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Fake post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77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6CAFBF-A9B6-4FBD-83B5-9FB0113F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0" y="1444782"/>
            <a:ext cx="2696674" cy="3059160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5EC5C4DD-54C5-448C-8EAB-D5E766CA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8" y="1641658"/>
            <a:ext cx="4951750" cy="28622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55A588A-04CA-4974-B993-7288B8031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058" y="1449335"/>
            <a:ext cx="1349510" cy="195730"/>
          </a:xfrm>
          <a:prstGeom prst="rect">
            <a:avLst/>
          </a:prstGeom>
        </p:spPr>
      </p:pic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34">
            <a:extLst>
              <a:ext uri="{FF2B5EF4-FFF2-40B4-BE49-F238E27FC236}">
                <a16:creationId xmlns:a16="http://schemas.microsoft.com/office/drawing/2014/main" id="{13020591-71C3-4F9B-906F-6DCBF2D265F8}"/>
              </a:ext>
            </a:extLst>
          </p:cNvPr>
          <p:cNvSpPr txBox="1"/>
          <p:nvPr/>
        </p:nvSpPr>
        <p:spPr>
          <a:xfrm>
            <a:off x="380865" y="3291058"/>
            <a:ext cx="2330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合</a:t>
            </a:r>
            <a:endParaRPr lang="en-US" altLang="zh-TW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併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D093D61-14C7-4697-8FA3-E81E95686FB3}"/>
              </a:ext>
            </a:extLst>
          </p:cNvPr>
          <p:cNvSpPr/>
          <p:nvPr/>
        </p:nvSpPr>
        <p:spPr>
          <a:xfrm>
            <a:off x="986193" y="2715765"/>
            <a:ext cx="2232248" cy="10023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2CAEDAA-6900-4D8F-9B61-02DEE7062222}"/>
              </a:ext>
            </a:extLst>
          </p:cNvPr>
          <p:cNvSpPr/>
          <p:nvPr/>
        </p:nvSpPr>
        <p:spPr>
          <a:xfrm>
            <a:off x="986193" y="2377617"/>
            <a:ext cx="2220557" cy="321134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356CB9EE-64F3-4411-90B3-A620492955DC}"/>
              </a:ext>
            </a:extLst>
          </p:cNvPr>
          <p:cNvSpPr/>
          <p:nvPr/>
        </p:nvSpPr>
        <p:spPr>
          <a:xfrm>
            <a:off x="993635" y="2833016"/>
            <a:ext cx="2206766" cy="399134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2F8F3049-8D33-4A4D-AF1F-36A1A3EF4213}"/>
              </a:ext>
            </a:extLst>
          </p:cNvPr>
          <p:cNvSpPr/>
          <p:nvPr/>
        </p:nvSpPr>
        <p:spPr>
          <a:xfrm>
            <a:off x="961803" y="3538642"/>
            <a:ext cx="2232248" cy="538058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72B68A38-37DF-4C5E-869F-292F9D113701}"/>
              </a:ext>
            </a:extLst>
          </p:cNvPr>
          <p:cNvSpPr/>
          <p:nvPr/>
        </p:nvSpPr>
        <p:spPr>
          <a:xfrm>
            <a:off x="4716016" y="2052108"/>
            <a:ext cx="216024" cy="1959801"/>
          </a:xfrm>
          <a:custGeom>
            <a:avLst/>
            <a:gdLst>
              <a:gd name="connsiteX0" fmla="*/ 0 w 216024"/>
              <a:gd name="connsiteY0" fmla="*/ 36005 h 1959801"/>
              <a:gd name="connsiteX1" fmla="*/ 36005 w 216024"/>
              <a:gd name="connsiteY1" fmla="*/ 0 h 1959801"/>
              <a:gd name="connsiteX2" fmla="*/ 180019 w 216024"/>
              <a:gd name="connsiteY2" fmla="*/ 0 h 1959801"/>
              <a:gd name="connsiteX3" fmla="*/ 216024 w 216024"/>
              <a:gd name="connsiteY3" fmla="*/ 36005 h 1959801"/>
              <a:gd name="connsiteX4" fmla="*/ 216024 w 216024"/>
              <a:gd name="connsiteY4" fmla="*/ 665269 h 1959801"/>
              <a:gd name="connsiteX5" fmla="*/ 216024 w 216024"/>
              <a:gd name="connsiteY5" fmla="*/ 1275654 h 1959801"/>
              <a:gd name="connsiteX6" fmla="*/ 216024 w 216024"/>
              <a:gd name="connsiteY6" fmla="*/ 1923796 h 1959801"/>
              <a:gd name="connsiteX7" fmla="*/ 180019 w 216024"/>
              <a:gd name="connsiteY7" fmla="*/ 1959801 h 1959801"/>
              <a:gd name="connsiteX8" fmla="*/ 36005 w 216024"/>
              <a:gd name="connsiteY8" fmla="*/ 1959801 h 1959801"/>
              <a:gd name="connsiteX9" fmla="*/ 0 w 216024"/>
              <a:gd name="connsiteY9" fmla="*/ 1923796 h 1959801"/>
              <a:gd name="connsiteX10" fmla="*/ 0 w 216024"/>
              <a:gd name="connsiteY10" fmla="*/ 1256777 h 1959801"/>
              <a:gd name="connsiteX11" fmla="*/ 0 w 216024"/>
              <a:gd name="connsiteY11" fmla="*/ 665269 h 1959801"/>
              <a:gd name="connsiteX12" fmla="*/ 0 w 216024"/>
              <a:gd name="connsiteY12" fmla="*/ 36005 h 195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" h="1959801" extrusionOk="0">
                <a:moveTo>
                  <a:pt x="0" y="36005"/>
                </a:moveTo>
                <a:cubicBezTo>
                  <a:pt x="2059" y="17765"/>
                  <a:pt x="15951" y="1139"/>
                  <a:pt x="36005" y="0"/>
                </a:cubicBezTo>
                <a:cubicBezTo>
                  <a:pt x="98871" y="3383"/>
                  <a:pt x="141416" y="-710"/>
                  <a:pt x="180019" y="0"/>
                </a:cubicBezTo>
                <a:cubicBezTo>
                  <a:pt x="200175" y="1357"/>
                  <a:pt x="215981" y="12944"/>
                  <a:pt x="216024" y="36005"/>
                </a:cubicBezTo>
                <a:cubicBezTo>
                  <a:pt x="242137" y="244887"/>
                  <a:pt x="224721" y="354024"/>
                  <a:pt x="216024" y="665269"/>
                </a:cubicBezTo>
                <a:cubicBezTo>
                  <a:pt x="207327" y="976514"/>
                  <a:pt x="227030" y="1069361"/>
                  <a:pt x="216024" y="1275654"/>
                </a:cubicBezTo>
                <a:cubicBezTo>
                  <a:pt x="205018" y="1481948"/>
                  <a:pt x="219410" y="1605290"/>
                  <a:pt x="216024" y="1923796"/>
                </a:cubicBezTo>
                <a:cubicBezTo>
                  <a:pt x="217670" y="1941107"/>
                  <a:pt x="200662" y="1964512"/>
                  <a:pt x="180019" y="1959801"/>
                </a:cubicBezTo>
                <a:cubicBezTo>
                  <a:pt x="121815" y="1964489"/>
                  <a:pt x="98844" y="1958812"/>
                  <a:pt x="36005" y="1959801"/>
                </a:cubicBezTo>
                <a:cubicBezTo>
                  <a:pt x="18908" y="1959260"/>
                  <a:pt x="2169" y="1939876"/>
                  <a:pt x="0" y="1923796"/>
                </a:cubicBezTo>
                <a:cubicBezTo>
                  <a:pt x="-30419" y="1690651"/>
                  <a:pt x="672" y="1420828"/>
                  <a:pt x="0" y="1256777"/>
                </a:cubicBezTo>
                <a:cubicBezTo>
                  <a:pt x="-672" y="1092726"/>
                  <a:pt x="537" y="864043"/>
                  <a:pt x="0" y="665269"/>
                </a:cubicBezTo>
                <a:cubicBezTo>
                  <a:pt x="-537" y="466495"/>
                  <a:pt x="29284" y="200681"/>
                  <a:pt x="0" y="3600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34744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26F8EC78-3FAC-4338-B95C-C0DCB7492F3F}"/>
              </a:ext>
            </a:extLst>
          </p:cNvPr>
          <p:cNvSpPr/>
          <p:nvPr/>
        </p:nvSpPr>
        <p:spPr>
          <a:xfrm>
            <a:off x="3923928" y="2052109"/>
            <a:ext cx="762372" cy="1973792"/>
          </a:xfrm>
          <a:custGeom>
            <a:avLst/>
            <a:gdLst>
              <a:gd name="connsiteX0" fmla="*/ 0 w 762372"/>
              <a:gd name="connsiteY0" fmla="*/ 127065 h 1973792"/>
              <a:gd name="connsiteX1" fmla="*/ 127065 w 762372"/>
              <a:gd name="connsiteY1" fmla="*/ 0 h 1973792"/>
              <a:gd name="connsiteX2" fmla="*/ 635307 w 762372"/>
              <a:gd name="connsiteY2" fmla="*/ 0 h 1973792"/>
              <a:gd name="connsiteX3" fmla="*/ 762372 w 762372"/>
              <a:gd name="connsiteY3" fmla="*/ 127065 h 1973792"/>
              <a:gd name="connsiteX4" fmla="*/ 762372 w 762372"/>
              <a:gd name="connsiteY4" fmla="*/ 1846727 h 1973792"/>
              <a:gd name="connsiteX5" fmla="*/ 635307 w 762372"/>
              <a:gd name="connsiteY5" fmla="*/ 1973792 h 1973792"/>
              <a:gd name="connsiteX6" fmla="*/ 127065 w 762372"/>
              <a:gd name="connsiteY6" fmla="*/ 1973792 h 1973792"/>
              <a:gd name="connsiteX7" fmla="*/ 0 w 762372"/>
              <a:gd name="connsiteY7" fmla="*/ 1846727 h 1973792"/>
              <a:gd name="connsiteX8" fmla="*/ 0 w 762372"/>
              <a:gd name="connsiteY8" fmla="*/ 127065 h 197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372" h="1973792" extrusionOk="0">
                <a:moveTo>
                  <a:pt x="0" y="127065"/>
                </a:moveTo>
                <a:cubicBezTo>
                  <a:pt x="-6091" y="54635"/>
                  <a:pt x="55691" y="-5409"/>
                  <a:pt x="127065" y="0"/>
                </a:cubicBezTo>
                <a:cubicBezTo>
                  <a:pt x="380037" y="20940"/>
                  <a:pt x="424216" y="-21298"/>
                  <a:pt x="635307" y="0"/>
                </a:cubicBezTo>
                <a:cubicBezTo>
                  <a:pt x="698784" y="8051"/>
                  <a:pt x="765676" y="49856"/>
                  <a:pt x="762372" y="127065"/>
                </a:cubicBezTo>
                <a:cubicBezTo>
                  <a:pt x="775864" y="421182"/>
                  <a:pt x="733387" y="1196974"/>
                  <a:pt x="762372" y="1846727"/>
                </a:cubicBezTo>
                <a:cubicBezTo>
                  <a:pt x="774630" y="1910178"/>
                  <a:pt x="707224" y="1970445"/>
                  <a:pt x="635307" y="1973792"/>
                </a:cubicBezTo>
                <a:cubicBezTo>
                  <a:pt x="384507" y="1941842"/>
                  <a:pt x="209049" y="1959244"/>
                  <a:pt x="127065" y="1973792"/>
                </a:cubicBezTo>
                <a:cubicBezTo>
                  <a:pt x="56886" y="1972948"/>
                  <a:pt x="6824" y="1921162"/>
                  <a:pt x="0" y="1846727"/>
                </a:cubicBezTo>
                <a:cubicBezTo>
                  <a:pt x="-35143" y="1535064"/>
                  <a:pt x="129199" y="602013"/>
                  <a:pt x="0" y="127065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0148323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1B9511BF-75E2-47E9-B6FA-2E8F277C9811}"/>
              </a:ext>
            </a:extLst>
          </p:cNvPr>
          <p:cNvSpPr/>
          <p:nvPr/>
        </p:nvSpPr>
        <p:spPr>
          <a:xfrm>
            <a:off x="4965700" y="2052109"/>
            <a:ext cx="971550" cy="1980141"/>
          </a:xfrm>
          <a:custGeom>
            <a:avLst/>
            <a:gdLst>
              <a:gd name="connsiteX0" fmla="*/ 0 w 971550"/>
              <a:gd name="connsiteY0" fmla="*/ 161928 h 1980141"/>
              <a:gd name="connsiteX1" fmla="*/ 161928 w 971550"/>
              <a:gd name="connsiteY1" fmla="*/ 0 h 1980141"/>
              <a:gd name="connsiteX2" fmla="*/ 809622 w 971550"/>
              <a:gd name="connsiteY2" fmla="*/ 0 h 1980141"/>
              <a:gd name="connsiteX3" fmla="*/ 971550 w 971550"/>
              <a:gd name="connsiteY3" fmla="*/ 161928 h 1980141"/>
              <a:gd name="connsiteX4" fmla="*/ 971550 w 971550"/>
              <a:gd name="connsiteY4" fmla="*/ 714023 h 1980141"/>
              <a:gd name="connsiteX5" fmla="*/ 971550 w 971550"/>
              <a:gd name="connsiteY5" fmla="*/ 1232992 h 1980141"/>
              <a:gd name="connsiteX6" fmla="*/ 971550 w 971550"/>
              <a:gd name="connsiteY6" fmla="*/ 1818213 h 1980141"/>
              <a:gd name="connsiteX7" fmla="*/ 809622 w 971550"/>
              <a:gd name="connsiteY7" fmla="*/ 1980141 h 1980141"/>
              <a:gd name="connsiteX8" fmla="*/ 161928 w 971550"/>
              <a:gd name="connsiteY8" fmla="*/ 1980141 h 1980141"/>
              <a:gd name="connsiteX9" fmla="*/ 0 w 971550"/>
              <a:gd name="connsiteY9" fmla="*/ 1818213 h 1980141"/>
              <a:gd name="connsiteX10" fmla="*/ 0 w 971550"/>
              <a:gd name="connsiteY10" fmla="*/ 1282681 h 1980141"/>
              <a:gd name="connsiteX11" fmla="*/ 0 w 971550"/>
              <a:gd name="connsiteY11" fmla="*/ 747149 h 1980141"/>
              <a:gd name="connsiteX12" fmla="*/ 0 w 971550"/>
              <a:gd name="connsiteY12" fmla="*/ 161928 h 198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1550" h="1980141" extrusionOk="0">
                <a:moveTo>
                  <a:pt x="0" y="161928"/>
                </a:moveTo>
                <a:cubicBezTo>
                  <a:pt x="15079" y="62477"/>
                  <a:pt x="92286" y="-3703"/>
                  <a:pt x="161928" y="0"/>
                </a:cubicBezTo>
                <a:cubicBezTo>
                  <a:pt x="378565" y="-14548"/>
                  <a:pt x="561721" y="17611"/>
                  <a:pt x="809622" y="0"/>
                </a:cubicBezTo>
                <a:cubicBezTo>
                  <a:pt x="884484" y="-9654"/>
                  <a:pt x="971371" y="69907"/>
                  <a:pt x="971550" y="161928"/>
                </a:cubicBezTo>
                <a:cubicBezTo>
                  <a:pt x="966921" y="284545"/>
                  <a:pt x="986694" y="506155"/>
                  <a:pt x="971550" y="714023"/>
                </a:cubicBezTo>
                <a:cubicBezTo>
                  <a:pt x="956406" y="921891"/>
                  <a:pt x="996848" y="1020819"/>
                  <a:pt x="971550" y="1232992"/>
                </a:cubicBezTo>
                <a:cubicBezTo>
                  <a:pt x="946252" y="1445165"/>
                  <a:pt x="981889" y="1641254"/>
                  <a:pt x="971550" y="1818213"/>
                </a:cubicBezTo>
                <a:cubicBezTo>
                  <a:pt x="961554" y="1920955"/>
                  <a:pt x="881291" y="1988227"/>
                  <a:pt x="809622" y="1980141"/>
                </a:cubicBezTo>
                <a:cubicBezTo>
                  <a:pt x="550446" y="2009626"/>
                  <a:pt x="403804" y="1956712"/>
                  <a:pt x="161928" y="1980141"/>
                </a:cubicBezTo>
                <a:cubicBezTo>
                  <a:pt x="57644" y="1982774"/>
                  <a:pt x="12578" y="1920927"/>
                  <a:pt x="0" y="1818213"/>
                </a:cubicBezTo>
                <a:cubicBezTo>
                  <a:pt x="-26775" y="1603865"/>
                  <a:pt x="-2992" y="1415147"/>
                  <a:pt x="0" y="1282681"/>
                </a:cubicBezTo>
                <a:cubicBezTo>
                  <a:pt x="2992" y="1150215"/>
                  <a:pt x="15235" y="1003787"/>
                  <a:pt x="0" y="747149"/>
                </a:cubicBezTo>
                <a:cubicBezTo>
                  <a:pt x="-15235" y="490511"/>
                  <a:pt x="-9287" y="341609"/>
                  <a:pt x="0" y="161928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64765492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4155387C-16BB-4C42-BDFC-1F46BDE1CFF0}"/>
              </a:ext>
            </a:extLst>
          </p:cNvPr>
          <p:cNvSpPr/>
          <p:nvPr/>
        </p:nvSpPr>
        <p:spPr>
          <a:xfrm>
            <a:off x="6702754" y="2045761"/>
            <a:ext cx="1325630" cy="1973790"/>
          </a:xfrm>
          <a:custGeom>
            <a:avLst/>
            <a:gdLst>
              <a:gd name="connsiteX0" fmla="*/ 0 w 1325630"/>
              <a:gd name="connsiteY0" fmla="*/ 220943 h 1973790"/>
              <a:gd name="connsiteX1" fmla="*/ 220943 w 1325630"/>
              <a:gd name="connsiteY1" fmla="*/ 0 h 1973790"/>
              <a:gd name="connsiteX2" fmla="*/ 662815 w 1325630"/>
              <a:gd name="connsiteY2" fmla="*/ 0 h 1973790"/>
              <a:gd name="connsiteX3" fmla="*/ 1104687 w 1325630"/>
              <a:gd name="connsiteY3" fmla="*/ 0 h 1973790"/>
              <a:gd name="connsiteX4" fmla="*/ 1325630 w 1325630"/>
              <a:gd name="connsiteY4" fmla="*/ 220943 h 1973790"/>
              <a:gd name="connsiteX5" fmla="*/ 1325630 w 1325630"/>
              <a:gd name="connsiteY5" fmla="*/ 685621 h 1973790"/>
              <a:gd name="connsiteX6" fmla="*/ 1325630 w 1325630"/>
              <a:gd name="connsiteY6" fmla="*/ 1196255 h 1973790"/>
              <a:gd name="connsiteX7" fmla="*/ 1325630 w 1325630"/>
              <a:gd name="connsiteY7" fmla="*/ 1752847 h 1973790"/>
              <a:gd name="connsiteX8" fmla="*/ 1104687 w 1325630"/>
              <a:gd name="connsiteY8" fmla="*/ 1973790 h 1973790"/>
              <a:gd name="connsiteX9" fmla="*/ 680490 w 1325630"/>
              <a:gd name="connsiteY9" fmla="*/ 1973790 h 1973790"/>
              <a:gd name="connsiteX10" fmla="*/ 220943 w 1325630"/>
              <a:gd name="connsiteY10" fmla="*/ 1973790 h 1973790"/>
              <a:gd name="connsiteX11" fmla="*/ 0 w 1325630"/>
              <a:gd name="connsiteY11" fmla="*/ 1752847 h 1973790"/>
              <a:gd name="connsiteX12" fmla="*/ 0 w 1325630"/>
              <a:gd name="connsiteY12" fmla="*/ 1242212 h 1973790"/>
              <a:gd name="connsiteX13" fmla="*/ 0 w 1325630"/>
              <a:gd name="connsiteY13" fmla="*/ 777535 h 1973790"/>
              <a:gd name="connsiteX14" fmla="*/ 0 w 1325630"/>
              <a:gd name="connsiteY14" fmla="*/ 220943 h 197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5630" h="1973790" extrusionOk="0">
                <a:moveTo>
                  <a:pt x="0" y="220943"/>
                </a:moveTo>
                <a:cubicBezTo>
                  <a:pt x="25323" y="94174"/>
                  <a:pt x="95227" y="18902"/>
                  <a:pt x="220943" y="0"/>
                </a:cubicBezTo>
                <a:cubicBezTo>
                  <a:pt x="321069" y="2008"/>
                  <a:pt x="558398" y="2680"/>
                  <a:pt x="662815" y="0"/>
                </a:cubicBezTo>
                <a:cubicBezTo>
                  <a:pt x="767232" y="-2680"/>
                  <a:pt x="948962" y="-4336"/>
                  <a:pt x="1104687" y="0"/>
                </a:cubicBezTo>
                <a:cubicBezTo>
                  <a:pt x="1213862" y="-491"/>
                  <a:pt x="1312974" y="107424"/>
                  <a:pt x="1325630" y="220943"/>
                </a:cubicBezTo>
                <a:cubicBezTo>
                  <a:pt x="1307269" y="352997"/>
                  <a:pt x="1325152" y="465798"/>
                  <a:pt x="1325630" y="685621"/>
                </a:cubicBezTo>
                <a:cubicBezTo>
                  <a:pt x="1326108" y="905444"/>
                  <a:pt x="1313481" y="987242"/>
                  <a:pt x="1325630" y="1196255"/>
                </a:cubicBezTo>
                <a:cubicBezTo>
                  <a:pt x="1337779" y="1405268"/>
                  <a:pt x="1320319" y="1489020"/>
                  <a:pt x="1325630" y="1752847"/>
                </a:cubicBezTo>
                <a:cubicBezTo>
                  <a:pt x="1321166" y="1881779"/>
                  <a:pt x="1229689" y="1974611"/>
                  <a:pt x="1104687" y="1973790"/>
                </a:cubicBezTo>
                <a:cubicBezTo>
                  <a:pt x="976120" y="1988414"/>
                  <a:pt x="843778" y="1974851"/>
                  <a:pt x="680490" y="1973790"/>
                </a:cubicBezTo>
                <a:cubicBezTo>
                  <a:pt x="517202" y="1972729"/>
                  <a:pt x="425610" y="1965636"/>
                  <a:pt x="220943" y="1973790"/>
                </a:cubicBezTo>
                <a:cubicBezTo>
                  <a:pt x="87217" y="1967393"/>
                  <a:pt x="22411" y="1887315"/>
                  <a:pt x="0" y="1752847"/>
                </a:cubicBezTo>
                <a:cubicBezTo>
                  <a:pt x="-22837" y="1586879"/>
                  <a:pt x="22309" y="1430973"/>
                  <a:pt x="0" y="1242212"/>
                </a:cubicBezTo>
                <a:cubicBezTo>
                  <a:pt x="-22309" y="1053451"/>
                  <a:pt x="-6739" y="967484"/>
                  <a:pt x="0" y="777535"/>
                </a:cubicBezTo>
                <a:cubicBezTo>
                  <a:pt x="6739" y="587586"/>
                  <a:pt x="-15104" y="437372"/>
                  <a:pt x="0" y="220943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20740385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18B65E2-A1F2-4046-BB5B-DCD438DCD88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611560" y="253818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A0138A1B-C8FF-459A-A7CE-460F7E454320}"/>
              </a:ext>
            </a:extLst>
          </p:cNvPr>
          <p:cNvCxnSpPr>
            <a:cxnSpLocks/>
          </p:cNvCxnSpPr>
          <p:nvPr/>
        </p:nvCxnSpPr>
        <p:spPr>
          <a:xfrm flipH="1">
            <a:off x="611560" y="304618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BB55A7-84C2-4DA1-A2FC-20857B89BF98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598861" y="3807671"/>
            <a:ext cx="362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91D92D59-04F6-4F6C-B78F-5D0183E16A5D}"/>
              </a:ext>
            </a:extLst>
          </p:cNvPr>
          <p:cNvCxnSpPr>
            <a:cxnSpLocks/>
          </p:cNvCxnSpPr>
          <p:nvPr/>
        </p:nvCxnSpPr>
        <p:spPr>
          <a:xfrm flipH="1">
            <a:off x="598860" y="2538184"/>
            <a:ext cx="12700" cy="204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5D23A1EA-E0E6-4F12-BC40-EEABAB0156BD}"/>
              </a:ext>
            </a:extLst>
          </p:cNvPr>
          <p:cNvCxnSpPr>
            <a:cxnSpLocks/>
          </p:cNvCxnSpPr>
          <p:nvPr/>
        </p:nvCxnSpPr>
        <p:spPr>
          <a:xfrm flipH="1">
            <a:off x="605212" y="458797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34">
            <a:extLst>
              <a:ext uri="{FF2B5EF4-FFF2-40B4-BE49-F238E27FC236}">
                <a16:creationId xmlns:a16="http://schemas.microsoft.com/office/drawing/2014/main" id="{27366BB7-D6F4-4554-A843-0E88472266CE}"/>
              </a:ext>
            </a:extLst>
          </p:cNvPr>
          <p:cNvSpPr txBox="1"/>
          <p:nvPr/>
        </p:nvSpPr>
        <p:spPr>
          <a:xfrm>
            <a:off x="1043608" y="4534301"/>
            <a:ext cx="44644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Text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[ ‘ title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 [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 location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department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 </a:t>
            </a:r>
            <a:r>
              <a:rPr lang="en-US" altLang="zh-TW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compant_profile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description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industry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</a:t>
            </a:r>
            <a:r>
              <a:rPr lang="en-US" altLang="zh-TW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funtion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’ ]</a:t>
            </a:r>
            <a:endParaRPr lang="en-GB" altLang="zh-CN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34">
            <a:extLst>
              <a:ext uri="{FF2B5EF4-FFF2-40B4-BE49-F238E27FC236}">
                <a16:creationId xmlns:a16="http://schemas.microsoft.com/office/drawing/2014/main" id="{3D24887F-8173-4A34-BB61-A5D6372AE52A}"/>
              </a:ext>
            </a:extLst>
          </p:cNvPr>
          <p:cNvSpPr txBox="1"/>
          <p:nvPr/>
        </p:nvSpPr>
        <p:spPr>
          <a:xfrm>
            <a:off x="792528" y="1124021"/>
            <a:ext cx="3131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資料類型、缺失值數量，合併資料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31" grpId="0"/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5018" y="799396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en-US" altLang="zh-TW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>
            <a:cxnSpLocks/>
          </p:cNvCxnSpPr>
          <p:nvPr/>
        </p:nvCxnSpPr>
        <p:spPr>
          <a:xfrm flipV="1">
            <a:off x="645018" y="1433920"/>
            <a:ext cx="7959430" cy="40432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4">
            <a:extLst>
              <a:ext uri="{FF2B5EF4-FFF2-40B4-BE49-F238E27FC236}">
                <a16:creationId xmlns:a16="http://schemas.microsoft.com/office/drawing/2014/main" id="{808FF0FB-CE06-4DB7-BFE4-835F499CFF19}"/>
              </a:ext>
            </a:extLst>
          </p:cNvPr>
          <p:cNvSpPr txBox="1"/>
          <p:nvPr/>
        </p:nvSpPr>
        <p:spPr>
          <a:xfrm>
            <a:off x="975684" y="2207907"/>
            <a:ext cx="16889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SDG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7C9E633B-BFFE-4945-BDB1-5C7F241E14B3}"/>
              </a:ext>
            </a:extLst>
          </p:cNvPr>
          <p:cNvSpPr txBox="1"/>
          <p:nvPr/>
        </p:nvSpPr>
        <p:spPr>
          <a:xfrm>
            <a:off x="978016" y="1825977"/>
            <a:ext cx="2277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研究動機與目的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37223782-AE0B-4094-9892-56B8AFDFA047}"/>
              </a:ext>
            </a:extLst>
          </p:cNvPr>
          <p:cNvSpPr txBox="1"/>
          <p:nvPr/>
        </p:nvSpPr>
        <p:spPr>
          <a:xfrm>
            <a:off x="975684" y="2596493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CD14D26D-7E5B-46AA-8182-2C081AA9728C}"/>
              </a:ext>
            </a:extLst>
          </p:cNvPr>
          <p:cNvSpPr txBox="1"/>
          <p:nvPr/>
        </p:nvSpPr>
        <p:spPr>
          <a:xfrm>
            <a:off x="975683" y="2985079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魚骨圖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C07A8AF2-C5FE-4F78-B10F-FD2B5F9FA886}"/>
              </a:ext>
            </a:extLst>
          </p:cNvPr>
          <p:cNvSpPr txBox="1"/>
          <p:nvPr/>
        </p:nvSpPr>
        <p:spPr>
          <a:xfrm>
            <a:off x="975682" y="337366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文獻探討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7276ADE-0327-463F-B430-10E335D02D1C}"/>
              </a:ext>
            </a:extLst>
          </p:cNvPr>
          <p:cNvSpPr txBox="1"/>
          <p:nvPr/>
        </p:nvSpPr>
        <p:spPr>
          <a:xfrm>
            <a:off x="975682" y="375559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46A52813-0812-4A9D-872A-F50507C40E08}"/>
              </a:ext>
            </a:extLst>
          </p:cNvPr>
          <p:cNvSpPr txBox="1"/>
          <p:nvPr/>
        </p:nvSpPr>
        <p:spPr>
          <a:xfrm>
            <a:off x="970296" y="413752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6898E035-8DD6-4CC7-BD80-1B736A1DE473}"/>
              </a:ext>
            </a:extLst>
          </p:cNvPr>
          <p:cNvSpPr txBox="1"/>
          <p:nvPr/>
        </p:nvSpPr>
        <p:spPr>
          <a:xfrm>
            <a:off x="2915816" y="4137524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參考資料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7" grpId="0"/>
      <p:bldP spid="3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91522E-D787-46DB-9AAB-B1796BD0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1" y="841921"/>
            <a:ext cx="7417117" cy="2073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627572-7893-4A92-BA78-F3E739BE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41" y="2915028"/>
            <a:ext cx="3256188" cy="19182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6CF57-8C4B-455E-B250-5EC3F3A15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13" y="2915028"/>
            <a:ext cx="1096123" cy="19182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58CC18-1AC3-4B28-A0A5-D0BD56FC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036" y="1930383"/>
            <a:ext cx="2403435" cy="22913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31A4A-B30B-4AC9-9DCD-FE89423EC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36" y="4221705"/>
            <a:ext cx="3375110" cy="64807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2DE969DA-552B-43FD-A543-53D89206B9B2}"/>
              </a:ext>
            </a:extLst>
          </p:cNvPr>
          <p:cNvSpPr txBox="1"/>
          <p:nvPr/>
        </p:nvSpPr>
        <p:spPr>
          <a:xfrm>
            <a:off x="3657780" y="1477279"/>
            <a:ext cx="18284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刪除不需要特徵欄位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0C0FA8-C21D-442B-B279-F7775AEB6A91}"/>
              </a:ext>
            </a:extLst>
          </p:cNvPr>
          <p:cNvSpPr txBox="1"/>
          <p:nvPr/>
        </p:nvSpPr>
        <p:spPr>
          <a:xfrm>
            <a:off x="2491535" y="917141"/>
            <a:ext cx="20078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合併所有名目和</a:t>
            </a:r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F744A4-F808-470B-ABD7-33E0E10F40CB}"/>
              </a:ext>
            </a:extLst>
          </p:cNvPr>
          <p:cNvSpPr/>
          <p:nvPr/>
        </p:nvSpPr>
        <p:spPr>
          <a:xfrm>
            <a:off x="3289974" y="2037418"/>
            <a:ext cx="1714074" cy="8410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B86A20E-AC71-4B5B-B058-F37F6A865096}"/>
              </a:ext>
            </a:extLst>
          </p:cNvPr>
          <p:cNvCxnSpPr/>
          <p:nvPr/>
        </p:nvCxnSpPr>
        <p:spPr>
          <a:xfrm>
            <a:off x="3289974" y="1109331"/>
            <a:ext cx="129898" cy="9280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6F479F5-6243-434C-8C78-BA54B2CCC012}"/>
              </a:ext>
            </a:extLst>
          </p:cNvPr>
          <p:cNvSpPr/>
          <p:nvPr/>
        </p:nvSpPr>
        <p:spPr>
          <a:xfrm>
            <a:off x="4115913" y="2915028"/>
            <a:ext cx="1096123" cy="19182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329820-2585-4180-8CF4-8D2EB621BB74}"/>
              </a:ext>
            </a:extLst>
          </p:cNvPr>
          <p:cNvSpPr/>
          <p:nvPr/>
        </p:nvSpPr>
        <p:spPr>
          <a:xfrm>
            <a:off x="5212036" y="1878473"/>
            <a:ext cx="2403435" cy="23432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17F430E-07CA-4CBD-B7F6-839D8B1067A6}"/>
              </a:ext>
            </a:extLst>
          </p:cNvPr>
          <p:cNvSpPr/>
          <p:nvPr/>
        </p:nvSpPr>
        <p:spPr>
          <a:xfrm>
            <a:off x="5212035" y="4221704"/>
            <a:ext cx="3375110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72AB6AF-D1E0-4984-836C-D1B4DE7A12F8}"/>
              </a:ext>
            </a:extLst>
          </p:cNvPr>
          <p:cNvSpPr txBox="1"/>
          <p:nvPr/>
        </p:nvSpPr>
        <p:spPr>
          <a:xfrm>
            <a:off x="3222841" y="3184718"/>
            <a:ext cx="9607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1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34">
            <a:extLst>
              <a:ext uri="{FF2B5EF4-FFF2-40B4-BE49-F238E27FC236}">
                <a16:creationId xmlns:a16="http://schemas.microsoft.com/office/drawing/2014/main" id="{9D5FA479-25EB-4E37-A54D-CF93FAB34949}"/>
              </a:ext>
            </a:extLst>
          </p:cNvPr>
          <p:cNvSpPr txBox="1"/>
          <p:nvPr/>
        </p:nvSpPr>
        <p:spPr>
          <a:xfrm>
            <a:off x="6899590" y="2037418"/>
            <a:ext cx="9607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詞形還原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A8D68C43-3DD0-47ED-9447-25C41E2DC304}"/>
              </a:ext>
            </a:extLst>
          </p:cNvPr>
          <p:cNvSpPr txBox="1"/>
          <p:nvPr/>
        </p:nvSpPr>
        <p:spPr>
          <a:xfrm>
            <a:off x="6913494" y="4491232"/>
            <a:ext cx="15510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去除標點符號和數字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50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4" grpId="0"/>
      <p:bldP spid="35" grpId="0"/>
      <p:bldP spid="53" grpId="0"/>
      <p:bldP spid="54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83520E-AE5B-4365-8C46-BBE7A8A4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94798"/>
            <a:ext cx="7920880" cy="6931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ACA075-3EFE-4956-8CC4-DB036B0A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590673"/>
            <a:ext cx="4601220" cy="10837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C8ADA40-1540-41E4-BC37-620F85DDB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2674458"/>
            <a:ext cx="3789685" cy="35902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374FA62-5511-4F13-8E58-5DB3E3838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995883"/>
            <a:ext cx="7812360" cy="76743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AC62CC1-26B9-41F0-84DC-4DBFFF402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47" y="3731260"/>
            <a:ext cx="6328203" cy="111857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59551350-B270-4F73-8181-0114C6E49939}"/>
              </a:ext>
            </a:extLst>
          </p:cNvPr>
          <p:cNvSpPr/>
          <p:nvPr/>
        </p:nvSpPr>
        <p:spPr>
          <a:xfrm>
            <a:off x="1115616" y="20327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3756683-C677-4E7D-9194-11CAC2106FDC}"/>
              </a:ext>
            </a:extLst>
          </p:cNvPr>
          <p:cNvSpPr/>
          <p:nvPr/>
        </p:nvSpPr>
        <p:spPr>
          <a:xfrm>
            <a:off x="3635896" y="223422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8D55EF6-718A-4AA8-87AA-4B19D424C981}"/>
              </a:ext>
            </a:extLst>
          </p:cNvPr>
          <p:cNvSpPr/>
          <p:nvPr/>
        </p:nvSpPr>
        <p:spPr>
          <a:xfrm>
            <a:off x="802972" y="2754796"/>
            <a:ext cx="168628" cy="168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135746F4-7C94-4376-A196-E74318BD138B}"/>
              </a:ext>
            </a:extLst>
          </p:cNvPr>
          <p:cNvSpPr txBox="1"/>
          <p:nvPr/>
        </p:nvSpPr>
        <p:spPr>
          <a:xfrm>
            <a:off x="1835696" y="898494"/>
            <a:ext cx="308128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未轉小寫、刪除標點符號、</a:t>
            </a:r>
            <a:r>
              <a:rPr lang="en-US" altLang="zh-TW" sz="11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、詞形還原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4BDA5596-63D7-4000-85F4-5F0251BB92AD}"/>
              </a:ext>
            </a:extLst>
          </p:cNvPr>
          <p:cNvSpPr txBox="1"/>
          <p:nvPr/>
        </p:nvSpPr>
        <p:spPr>
          <a:xfrm>
            <a:off x="1881653" y="3021301"/>
            <a:ext cx="308128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已轉小寫、刪除標點符號、</a:t>
            </a:r>
            <a:r>
              <a:rPr lang="en-US" altLang="zh-TW" sz="1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、詞形還原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DE37956E-C0BA-4867-8D2B-9CE5F3409F67}"/>
              </a:ext>
            </a:extLst>
          </p:cNvPr>
          <p:cNvSpPr txBox="1"/>
          <p:nvPr/>
        </p:nvSpPr>
        <p:spPr>
          <a:xfrm>
            <a:off x="4337721" y="3888357"/>
            <a:ext cx="198704" cy="169277"/>
          </a:xfrm>
          <a:custGeom>
            <a:avLst/>
            <a:gdLst>
              <a:gd name="connsiteX0" fmla="*/ 0 w 198704"/>
              <a:gd name="connsiteY0" fmla="*/ 0 h 169277"/>
              <a:gd name="connsiteX1" fmla="*/ 198704 w 198704"/>
              <a:gd name="connsiteY1" fmla="*/ 0 h 169277"/>
              <a:gd name="connsiteX2" fmla="*/ 198704 w 198704"/>
              <a:gd name="connsiteY2" fmla="*/ 169277 h 169277"/>
              <a:gd name="connsiteX3" fmla="*/ 0 w 198704"/>
              <a:gd name="connsiteY3" fmla="*/ 169277 h 169277"/>
              <a:gd name="connsiteX4" fmla="*/ 0 w 198704"/>
              <a:gd name="connsiteY4" fmla="*/ 0 h 1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04" h="169277" extrusionOk="0">
                <a:moveTo>
                  <a:pt x="0" y="0"/>
                </a:moveTo>
                <a:cubicBezTo>
                  <a:pt x="91981" y="-15146"/>
                  <a:pt x="101147" y="-7113"/>
                  <a:pt x="198704" y="0"/>
                </a:cubicBezTo>
                <a:cubicBezTo>
                  <a:pt x="193615" y="20072"/>
                  <a:pt x="208262" y="94135"/>
                  <a:pt x="198704" y="169277"/>
                </a:cubicBezTo>
                <a:cubicBezTo>
                  <a:pt x="112078" y="155514"/>
                  <a:pt x="61772" y="159252"/>
                  <a:pt x="0" y="169277"/>
                </a:cubicBezTo>
                <a:cubicBezTo>
                  <a:pt x="-12851" y="122131"/>
                  <a:pt x="-4053" y="33012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B563346C-1C66-4811-8A82-A86FA73A3A0F}"/>
              </a:ext>
            </a:extLst>
          </p:cNvPr>
          <p:cNvSpPr txBox="1"/>
          <p:nvPr/>
        </p:nvSpPr>
        <p:spPr>
          <a:xfrm>
            <a:off x="6084168" y="3915465"/>
            <a:ext cx="198704" cy="169277"/>
          </a:xfrm>
          <a:custGeom>
            <a:avLst/>
            <a:gdLst>
              <a:gd name="connsiteX0" fmla="*/ 0 w 198704"/>
              <a:gd name="connsiteY0" fmla="*/ 0 h 169277"/>
              <a:gd name="connsiteX1" fmla="*/ 198704 w 198704"/>
              <a:gd name="connsiteY1" fmla="*/ 0 h 169277"/>
              <a:gd name="connsiteX2" fmla="*/ 198704 w 198704"/>
              <a:gd name="connsiteY2" fmla="*/ 169277 h 169277"/>
              <a:gd name="connsiteX3" fmla="*/ 0 w 198704"/>
              <a:gd name="connsiteY3" fmla="*/ 169277 h 169277"/>
              <a:gd name="connsiteX4" fmla="*/ 0 w 198704"/>
              <a:gd name="connsiteY4" fmla="*/ 0 h 1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04" h="169277" extrusionOk="0">
                <a:moveTo>
                  <a:pt x="0" y="0"/>
                </a:moveTo>
                <a:cubicBezTo>
                  <a:pt x="91981" y="-15146"/>
                  <a:pt x="101147" y="-7113"/>
                  <a:pt x="198704" y="0"/>
                </a:cubicBezTo>
                <a:cubicBezTo>
                  <a:pt x="193615" y="20072"/>
                  <a:pt x="208262" y="94135"/>
                  <a:pt x="198704" y="169277"/>
                </a:cubicBezTo>
                <a:cubicBezTo>
                  <a:pt x="112078" y="155514"/>
                  <a:pt x="61772" y="159252"/>
                  <a:pt x="0" y="169277"/>
                </a:cubicBezTo>
                <a:cubicBezTo>
                  <a:pt x="-12851" y="122131"/>
                  <a:pt x="-4053" y="33012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091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4" grpId="0"/>
      <p:bldP spid="15" grpId="0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F0E25-B222-4468-BA0C-1CEE2CB2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610528"/>
            <a:ext cx="1371791" cy="4096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ABCCB48-4D4F-43B3-866F-0477264D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91" y="1317192"/>
            <a:ext cx="2430385" cy="1263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FD904D-3F68-4951-B452-8C3D83EB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284227"/>
            <a:ext cx="2692565" cy="141457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3E1BB0C-CC77-4A2E-A6F5-CB315A716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2847347"/>
            <a:ext cx="4044499" cy="180986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6DCF05B-6BBF-4767-94C7-78CA46D5BA74}"/>
              </a:ext>
            </a:extLst>
          </p:cNvPr>
          <p:cNvSpPr/>
          <p:nvPr/>
        </p:nvSpPr>
        <p:spPr>
          <a:xfrm>
            <a:off x="1569191" y="1312275"/>
            <a:ext cx="2430384" cy="1266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7B27B4A-C621-4AF7-9471-649E63958E1C}"/>
              </a:ext>
            </a:extLst>
          </p:cNvPr>
          <p:cNvSpPr/>
          <p:nvPr/>
        </p:nvSpPr>
        <p:spPr>
          <a:xfrm>
            <a:off x="4825968" y="2813846"/>
            <a:ext cx="4089924" cy="1868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C554E4-670F-4481-87D8-3AC5BFAA4323}"/>
              </a:ext>
            </a:extLst>
          </p:cNvPr>
          <p:cNvSpPr/>
          <p:nvPr/>
        </p:nvSpPr>
        <p:spPr>
          <a:xfrm>
            <a:off x="5431964" y="1256295"/>
            <a:ext cx="2670410" cy="14425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9B263E8-E6D0-4F10-9164-DE4AA7209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2698799"/>
            <a:ext cx="4176464" cy="215204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3A5517E-3219-4264-B70C-37190B373668}"/>
              </a:ext>
            </a:extLst>
          </p:cNvPr>
          <p:cNvSpPr/>
          <p:nvPr/>
        </p:nvSpPr>
        <p:spPr>
          <a:xfrm>
            <a:off x="539552" y="2678456"/>
            <a:ext cx="4176464" cy="2177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9227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672EC8-C840-49AD-9869-5F40BBE5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91" y="3275460"/>
            <a:ext cx="5616624" cy="15532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B9FD38-609D-4B06-A54C-BFBDC81B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02" y="809638"/>
            <a:ext cx="2971882" cy="24277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A1065A0-EA77-47A5-951D-1726B49CF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03" y="810448"/>
            <a:ext cx="3070620" cy="24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30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AF45CE-CF42-4C80-AF54-0742A8E3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92" y="1004859"/>
            <a:ext cx="3591992" cy="18413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04FCF1-E28D-4096-8C97-E8C4262E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0" y="1004859"/>
            <a:ext cx="3999352" cy="18413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F86F8D-6A6C-49F4-A9F3-74DEEDC6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40" y="2831586"/>
            <a:ext cx="3999352" cy="19059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C3A69E-8CCB-4B71-B92E-CB71F292F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892" y="2831585"/>
            <a:ext cx="4041901" cy="18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6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Logistic Regression: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A99A658-19E7-48A3-A4E3-E60D0EDA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85" y="994896"/>
            <a:ext cx="3888432" cy="373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155140-7BDA-4371-BAA4-7D3613A6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75" y="994896"/>
            <a:ext cx="3795629" cy="3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22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Multinomial Naïve Bayes 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C4E162-0EAB-49E6-9A49-4D9458B3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4" y="1022269"/>
            <a:ext cx="3759278" cy="37260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4574A8-DD95-461C-9270-803A561AC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000" y="1022268"/>
            <a:ext cx="4031447" cy="37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6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err="1"/>
              <a:t>KNeighborsClassifier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79A82D-3E99-4B98-840D-68BC5239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87574"/>
            <a:ext cx="3812757" cy="37958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A291AC-EFD3-462A-8B00-C90FC5301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04" y="987574"/>
            <a:ext cx="4016003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25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91880" y="591530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Neural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TW" altLang="en-US" dirty="0"/>
              <a:t> </a:t>
            </a:r>
            <a:r>
              <a:rPr lang="en-US" altLang="zh-TW" dirty="0"/>
              <a:t>(ANN):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5FB84A-0797-4E29-937C-A2DD75C8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1" y="974446"/>
            <a:ext cx="3784698" cy="36855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20A7D7-1E9E-404A-B94D-C7DD3341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80" y="974446"/>
            <a:ext cx="4088276" cy="37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067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1A8CD1-09FF-41B5-AC8C-8286225F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56" y="1847071"/>
            <a:ext cx="2681522" cy="28772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C5D060-9A43-4E49-ACEF-EF5ADBECA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12" y="340134"/>
            <a:ext cx="1580972" cy="14488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50CA47F-21F8-4E95-BC47-BC284FBB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97" y="1866478"/>
            <a:ext cx="2512073" cy="28578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434EEB-7512-41C7-986F-E0B921D7B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1866478"/>
            <a:ext cx="2799807" cy="27877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B84DD60-0A31-49EA-8748-D4961B6CAE74}"/>
              </a:ext>
            </a:extLst>
          </p:cNvPr>
          <p:cNvSpPr/>
          <p:nvPr/>
        </p:nvSpPr>
        <p:spPr>
          <a:xfrm>
            <a:off x="750448" y="1851342"/>
            <a:ext cx="2808158" cy="278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775717-E9A9-4F02-8FB0-9F15002A4D96}"/>
              </a:ext>
            </a:extLst>
          </p:cNvPr>
          <p:cNvSpPr/>
          <p:nvPr/>
        </p:nvSpPr>
        <p:spPr>
          <a:xfrm>
            <a:off x="3610232" y="1847071"/>
            <a:ext cx="5206937" cy="28444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F4F4BA23-DC42-40ED-B0EB-A8FE33478623}"/>
              </a:ext>
            </a:extLst>
          </p:cNvPr>
          <p:cNvSpPr txBox="1"/>
          <p:nvPr/>
        </p:nvSpPr>
        <p:spPr>
          <a:xfrm>
            <a:off x="1763688" y="1570954"/>
            <a:ext cx="8925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TW" altLang="en-US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08AA4DE0-971D-4058-8FDC-8A10B8D29402}"/>
              </a:ext>
            </a:extLst>
          </p:cNvPr>
          <p:cNvSpPr txBox="1"/>
          <p:nvPr/>
        </p:nvSpPr>
        <p:spPr>
          <a:xfrm>
            <a:off x="6087442" y="1571841"/>
            <a:ext cx="8925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72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研究動機與目的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83DCFB-80DF-4EB4-93C4-D00A8A38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302684"/>
            <a:ext cx="3315819" cy="22322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BB7471-1E62-41A9-AC80-A3EF5A0A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7" y="2302684"/>
            <a:ext cx="3899370" cy="22322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208A37-14A4-46EE-80A5-B9673A77B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83517"/>
            <a:ext cx="2088232" cy="1754545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7D236C00-A7E2-45C4-BFF0-1076444DC545}"/>
              </a:ext>
            </a:extLst>
          </p:cNvPr>
          <p:cNvSpPr txBox="1"/>
          <p:nvPr/>
        </p:nvSpPr>
        <p:spPr>
          <a:xfrm>
            <a:off x="692720" y="1059582"/>
            <a:ext cx="4909007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       隨著科技進步，網路犯罪越來越容易，雖然近年來網路犯罪有逐年變少，但是</a:t>
            </a:r>
            <a:r>
              <a:rPr lang="zh-TW" altLang="en-US" sz="1000" dirty="0">
                <a:solidFill>
                  <a:srgbClr val="FF5050"/>
                </a:solidFill>
                <a:latin typeface="+mn-ea"/>
                <a:ea typeface="+mn-ea"/>
              </a:rPr>
              <a:t>「 詐欺 」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案例逐年變高，</a:t>
            </a:r>
            <a:r>
              <a:rPr lang="zh-TW" altLang="en-US" sz="1000" dirty="0">
                <a:solidFill>
                  <a:srgbClr val="FF5050"/>
                </a:solidFill>
                <a:latin typeface="+mn-ea"/>
                <a:ea typeface="+mn-ea"/>
              </a:rPr>
              <a:t>位居網路犯罪之冠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       且近年因為許多國內外求職詐騙案件頻傳，大家開始重視</a:t>
            </a:r>
            <a:r>
              <a:rPr lang="zh-TW" altLang="en-US" sz="1000" dirty="0">
                <a:solidFill>
                  <a:schemeClr val="tx1"/>
                </a:solidFill>
                <a:latin typeface="+mn-ea"/>
              </a:rPr>
              <a:t>與預防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求職陷阱，但是詐騙手法無所不在無孔不入，希望藉由</a:t>
            </a:r>
            <a:r>
              <a:rPr lang="zh-TW" altLang="en-US" sz="1000" dirty="0">
                <a:solidFill>
                  <a:srgbClr val="00B0F0"/>
                </a:solidFill>
                <a:latin typeface="+mn-ea"/>
                <a:ea typeface="+mn-ea"/>
              </a:rPr>
              <a:t>機器學習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TW" altLang="en-US" sz="1000" dirty="0">
                <a:solidFill>
                  <a:srgbClr val="00B0F0"/>
                </a:solidFill>
                <a:latin typeface="+mn-ea"/>
                <a:ea typeface="+mn-ea"/>
              </a:rPr>
              <a:t>找到詐騙集團慣用的手法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和方式，建立一道防線。</a:t>
            </a:r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37757E-7492-4D59-A76D-E93AB2881154}"/>
              </a:ext>
            </a:extLst>
          </p:cNvPr>
          <p:cNvSpPr txBox="1"/>
          <p:nvPr/>
        </p:nvSpPr>
        <p:spPr>
          <a:xfrm>
            <a:off x="899592" y="4594263"/>
            <a:ext cx="7128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" dirty="0"/>
              <a:t>https://ws.moi.gov.tw/Download.ashx?u=LzAwMS9VcGxvYWQvNDAwL3JlbGZpbGUvOTAwOS8yNjIxMjcvMTcxMzMyNGMtZGQ2NC00MTAzLWEwMDgtMDdlYjc2YTNhMmY4LnBkZg%3D%3D&amp;n=MTEx5bm056ysMjLlhafmlL%2FntbHoqIjpgJrloLFf57ay6Lev54qv572q5qaC5rOBLnBkZg%3D%3D</a:t>
            </a:r>
          </a:p>
        </p:txBody>
      </p:sp>
    </p:spTree>
    <p:extLst>
      <p:ext uri="{BB962C8B-B14F-4D97-AF65-F5344CB8AC3E}">
        <p14:creationId xmlns:p14="http://schemas.microsoft.com/office/powerpoint/2010/main" val="3298122692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4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FF82C9-D179-41A6-827F-551A79E9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843558"/>
            <a:ext cx="3868181" cy="3939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380B95-E40F-4E70-980B-CFF07C79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843558"/>
            <a:ext cx="3256632" cy="3939903"/>
          </a:xfrm>
          <a:prstGeom prst="rect">
            <a:avLst/>
          </a:prstGeom>
        </p:spPr>
      </p:pic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491880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33575480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052401" y="600877"/>
            <a:ext cx="34563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Multinomial Naïve Bayes 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3C3204-0B26-47EE-ACE6-CB61837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0720"/>
            <a:ext cx="3168352" cy="38358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5B67A5-B7EB-4EC9-A899-9DCF9266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980720"/>
            <a:ext cx="3389695" cy="38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9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052401" y="600877"/>
            <a:ext cx="34563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err="1"/>
              <a:t>KNeighborsClassifier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1408C-551C-4958-ADDD-5732D9EA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10" y="980719"/>
            <a:ext cx="3363258" cy="38358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C3E140-66AD-4587-B6F3-1EEC7428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75328"/>
            <a:ext cx="3600400" cy="38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59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EAC35-D162-4D09-8DD2-2D673AD8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751394"/>
            <a:ext cx="2061553" cy="1554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E22B7B-C85D-4A8F-B138-ABD3F306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3" y="2303594"/>
            <a:ext cx="2973615" cy="12185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07B57C6-4069-4A21-B4B8-05C94AA2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18" y="3510897"/>
            <a:ext cx="1565965" cy="121855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54A43A1-2701-45E6-A7D1-BAFEF41CA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132" y="2289915"/>
            <a:ext cx="2129378" cy="248518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B5AF34F-ADEF-4F43-B898-738C9CC02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694931"/>
            <a:ext cx="2252907" cy="162906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0E84609-A940-4F2F-BF35-53607BC32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261" y="2323998"/>
            <a:ext cx="2847285" cy="121855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B03E2E3-D242-4100-9FD2-907383BE4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444396"/>
            <a:ext cx="1746495" cy="135155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DD8D229-19E8-406F-A6C5-6AE77C198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172" y="2289915"/>
            <a:ext cx="2233814" cy="2571750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DDAAE179-1855-4B98-9724-97CB4D110C4B}"/>
              </a:ext>
            </a:extLst>
          </p:cNvPr>
          <p:cNvSpPr txBox="1"/>
          <p:nvPr/>
        </p:nvSpPr>
        <p:spPr>
          <a:xfrm>
            <a:off x="3389469" y="1036964"/>
            <a:ext cx="1015543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5307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DC4B70-1C21-467C-89F3-A973CE4E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2744"/>
            <a:ext cx="4279267" cy="32946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877AD4-2A62-408A-B278-F239D3D3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692633"/>
            <a:ext cx="3600400" cy="40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3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參考文獻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4F400A-B14F-4FAA-B5E0-2F43A7C19B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715766"/>
            <a:ext cx="2232248" cy="163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4">
            <a:extLst>
              <a:ext uri="{FF2B5EF4-FFF2-40B4-BE49-F238E27FC236}">
                <a16:creationId xmlns:a16="http://schemas.microsoft.com/office/drawing/2014/main" id="{37C9B319-0ADE-4F76-B068-1559A11E3946}"/>
              </a:ext>
            </a:extLst>
          </p:cNvPr>
          <p:cNvSpPr txBox="1"/>
          <p:nvPr/>
        </p:nvSpPr>
        <p:spPr>
          <a:xfrm>
            <a:off x="971600" y="1275606"/>
            <a:ext cx="496855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TW" sz="800" dirty="0">
                <a:hlinkClick r:id="rId4"/>
              </a:rPr>
              <a:t>https://www.programcreek.com/python/example/91599/nltk.corpus.wordnet.ADJ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5"/>
              </a:rPr>
              <a:t>https://github.com/nltk/nltk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6"/>
              </a:rPr>
              <a:t>https://scikit-learn.org/stable/modules/generated/sklearn.feature_extraction.text.TfidfVectorizer.html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7"/>
              </a:rPr>
              <a:t>https://scikit-learn.org/stable/modules/generated/sklearn.feature_extraction.text.CountVectorizer.html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8"/>
              </a:rPr>
              <a:t>https://andy6804tw.github.io/2021/05/03/ntu-multi-head-self-attention/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9"/>
              </a:rPr>
              <a:t>http://jalammar.github.io/a-visual-guide-to-using-bert-for-the-first-time/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10"/>
              </a:rPr>
              <a:t>https://projector.tensorflow.org/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11"/>
              </a:rPr>
              <a:t>https://ithelp.ithome.com.tw/articles/10243725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/>
              <a:t>https://scikit-learn.org/stable/model_selection.html</a:t>
            </a:r>
          </a:p>
          <a:p>
            <a:pPr marL="228600" indent="-228600">
              <a:buAutoNum type="arabicPeriod"/>
            </a:pPr>
            <a:endParaRPr lang="en-US" altLang="zh-TW" sz="800" dirty="0"/>
          </a:p>
        </p:txBody>
      </p:sp>
    </p:spTree>
    <p:extLst>
      <p:ext uri="{BB962C8B-B14F-4D97-AF65-F5344CB8AC3E}">
        <p14:creationId xmlns:p14="http://schemas.microsoft.com/office/powerpoint/2010/main" val="2061461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SDG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圖一、聯合國17項永續發展目標(SDGs)(英文)">
            <a:extLst>
              <a:ext uri="{FF2B5EF4-FFF2-40B4-BE49-F238E27FC236}">
                <a16:creationId xmlns:a16="http://schemas.microsoft.com/office/drawing/2014/main" id="{CC2F9516-ED6A-475B-9801-84AEB10D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17" y="1852926"/>
            <a:ext cx="4393637" cy="27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770723DD-AEDE-4F09-8C10-C2F4F158E6D9}"/>
              </a:ext>
            </a:extLst>
          </p:cNvPr>
          <p:cNvSpPr txBox="1">
            <a:spLocks/>
          </p:cNvSpPr>
          <p:nvPr/>
        </p:nvSpPr>
        <p:spPr>
          <a:xfrm>
            <a:off x="1619672" y="1245675"/>
            <a:ext cx="655272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促進持久、包容和永續經濟增長，促進充分的生產性就業和人人獲得適當工作。</a:t>
            </a:r>
            <a:endParaRPr lang="en-US" altLang="zh-TW" sz="14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85C97A7-85B7-4C45-9C28-1AA6EE373DF6}"/>
              </a:ext>
            </a:extLst>
          </p:cNvPr>
          <p:cNvSpPr txBox="1">
            <a:spLocks/>
          </p:cNvSpPr>
          <p:nvPr/>
        </p:nvSpPr>
        <p:spPr>
          <a:xfrm>
            <a:off x="1414984" y="771550"/>
            <a:ext cx="5508104" cy="73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永續發展目標 </a:t>
            </a:r>
            <a:r>
              <a: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No.8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Decent Work and Economic Growth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BD6A3E-11F1-4182-8F17-DAC5DADBE66C}"/>
              </a:ext>
            </a:extLst>
          </p:cNvPr>
          <p:cNvSpPr/>
          <p:nvPr/>
        </p:nvSpPr>
        <p:spPr>
          <a:xfrm>
            <a:off x="2699792" y="3045555"/>
            <a:ext cx="792088" cy="822019"/>
          </a:xfrm>
          <a:custGeom>
            <a:avLst/>
            <a:gdLst>
              <a:gd name="connsiteX0" fmla="*/ 0 w 792088"/>
              <a:gd name="connsiteY0" fmla="*/ 0 h 822019"/>
              <a:gd name="connsiteX1" fmla="*/ 792088 w 792088"/>
              <a:gd name="connsiteY1" fmla="*/ 0 h 822019"/>
              <a:gd name="connsiteX2" fmla="*/ 792088 w 792088"/>
              <a:gd name="connsiteY2" fmla="*/ 822019 h 822019"/>
              <a:gd name="connsiteX3" fmla="*/ 0 w 792088"/>
              <a:gd name="connsiteY3" fmla="*/ 822019 h 822019"/>
              <a:gd name="connsiteX4" fmla="*/ 0 w 792088"/>
              <a:gd name="connsiteY4" fmla="*/ 0 h 82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088" h="822019" extrusionOk="0">
                <a:moveTo>
                  <a:pt x="0" y="0"/>
                </a:moveTo>
                <a:cubicBezTo>
                  <a:pt x="160586" y="20844"/>
                  <a:pt x="612755" y="13486"/>
                  <a:pt x="792088" y="0"/>
                </a:cubicBezTo>
                <a:cubicBezTo>
                  <a:pt x="828025" y="266546"/>
                  <a:pt x="830331" y="541322"/>
                  <a:pt x="792088" y="822019"/>
                </a:cubicBezTo>
                <a:cubicBezTo>
                  <a:pt x="659441" y="761601"/>
                  <a:pt x="200227" y="752807"/>
                  <a:pt x="0" y="822019"/>
                </a:cubicBezTo>
                <a:cubicBezTo>
                  <a:pt x="-43897" y="622281"/>
                  <a:pt x="-11339" y="3722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98481101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Why Do You Need A Job? Pictures, Photos, and Images for Facebook, Tumblr,  Pinterest, and Twitter">
            <a:extLst>
              <a:ext uri="{FF2B5EF4-FFF2-40B4-BE49-F238E27FC236}">
                <a16:creationId xmlns:a16="http://schemas.microsoft.com/office/drawing/2014/main" id="{67B93BBD-3A1D-473C-A50F-4CEAF65F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84" y="1852926"/>
            <a:ext cx="1390406" cy="12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89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9">
            <a:extLst>
              <a:ext uri="{FF2B5EF4-FFF2-40B4-BE49-F238E27FC236}">
                <a16:creationId xmlns:a16="http://schemas.microsoft.com/office/drawing/2014/main" id="{7C524B4F-4C72-48C5-B4DE-73AE999BCB26}"/>
              </a:ext>
            </a:extLst>
          </p:cNvPr>
          <p:cNvCxnSpPr>
            <a:cxnSpLocks/>
          </p:cNvCxnSpPr>
          <p:nvPr/>
        </p:nvCxnSpPr>
        <p:spPr>
          <a:xfrm>
            <a:off x="3140573" y="1491630"/>
            <a:ext cx="286285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3" name="文本框 17">
            <a:extLst>
              <a:ext uri="{FF2B5EF4-FFF2-40B4-BE49-F238E27FC236}">
                <a16:creationId xmlns:a16="http://schemas.microsoft.com/office/drawing/2014/main" id="{84FB37A0-D735-4D3D-8C08-8A0B5484796B}"/>
              </a:ext>
            </a:extLst>
          </p:cNvPr>
          <p:cNvSpPr txBox="1"/>
          <p:nvPr/>
        </p:nvSpPr>
        <p:spPr>
          <a:xfrm>
            <a:off x="3563888" y="987574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使用的資料集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62A3FDCC-6040-4D6E-9C14-47DEE1E7913D}"/>
              </a:ext>
            </a:extLst>
          </p:cNvPr>
          <p:cNvSpPr txBox="1"/>
          <p:nvPr/>
        </p:nvSpPr>
        <p:spPr>
          <a:xfrm>
            <a:off x="3347864" y="1992850"/>
            <a:ext cx="182605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Kaggle 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資料集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ACDDD8-4809-438D-AF0A-4E190AAFB563}"/>
              </a:ext>
            </a:extLst>
          </p:cNvPr>
          <p:cNvSpPr txBox="1"/>
          <p:nvPr/>
        </p:nvSpPr>
        <p:spPr>
          <a:xfrm>
            <a:off x="3347864" y="24332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Real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Fake Job Posting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200" dirty="0">
                <a:latin typeface="+mn-ea"/>
                <a:ea typeface="+mn-ea"/>
              </a:rPr>
              <a:t>P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rediction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1A8BC8C-D363-4F8D-82B8-0233619E4139}"/>
              </a:ext>
            </a:extLst>
          </p:cNvPr>
          <p:cNvSpPr txBox="1"/>
          <p:nvPr/>
        </p:nvSpPr>
        <p:spPr>
          <a:xfrm>
            <a:off x="3347864" y="27580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https://www.kaggle.com/datasets/shivamb/real-or-fake-fake-jobposting-prediction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B861429-40E8-417E-8C97-069E258E9A91}"/>
              </a:ext>
            </a:extLst>
          </p:cNvPr>
          <p:cNvSpPr/>
          <p:nvPr/>
        </p:nvSpPr>
        <p:spPr>
          <a:xfrm>
            <a:off x="1959724" y="1699040"/>
            <a:ext cx="1028099" cy="1028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B8B1956-EFEF-4B7B-B6E1-417F22D6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51" y="1964451"/>
            <a:ext cx="815843" cy="49727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E7A0F3-E15A-4977-BA35-CB355FAB40F6}"/>
              </a:ext>
            </a:extLst>
          </p:cNvPr>
          <p:cNvSpPr txBox="1"/>
          <p:nvPr/>
        </p:nvSpPr>
        <p:spPr>
          <a:xfrm>
            <a:off x="4932040" y="2054405"/>
            <a:ext cx="358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17880 rows × 18 columns</a:t>
            </a:r>
            <a:endParaRPr lang="en-US" altLang="zh-TW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46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表格 16">
            <a:extLst>
              <a:ext uri="{FF2B5EF4-FFF2-40B4-BE49-F238E27FC236}">
                <a16:creationId xmlns:a16="http://schemas.microsoft.com/office/drawing/2014/main" id="{EBEA144F-6790-4195-9512-CEC430231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86006"/>
              </p:ext>
            </p:extLst>
          </p:nvPr>
        </p:nvGraphicFramePr>
        <p:xfrm>
          <a:off x="915240" y="1419622"/>
          <a:ext cx="3384376" cy="3168351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352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Fraudulent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為詐欺職位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zh-TW" sz="1200" b="0" i="0" kern="1200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 fontAlgn="base"/>
                      <a:endParaRPr lang="en-US" altLang="zh-TW" sz="1200" b="0" i="0" kern="1200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telecommuting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為遠程辦公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879219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has_company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_logo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有公司</a:t>
                      </a:r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Logo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has_questions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有篩選型問題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</a:tbl>
          </a:graphicData>
        </a:graphic>
      </p:graphicFrame>
      <p:graphicFrame>
        <p:nvGraphicFramePr>
          <p:cNvPr id="39" name="表格 16">
            <a:extLst>
              <a:ext uri="{FF2B5EF4-FFF2-40B4-BE49-F238E27FC236}">
                <a16:creationId xmlns:a16="http://schemas.microsoft.com/office/drawing/2014/main" id="{902A580F-A0A8-430A-92FC-63EDE0A0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86452"/>
              </p:ext>
            </p:extLst>
          </p:nvPr>
        </p:nvGraphicFramePr>
        <p:xfrm>
          <a:off x="5028030" y="418792"/>
          <a:ext cx="3200730" cy="4305915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929246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877619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393865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174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386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title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職位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 Teacher Abroad,</a:t>
                      </a:r>
                    </a:p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Intern,</a:t>
                      </a:r>
                    </a:p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 Review Manager…</a:t>
                      </a: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location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公司地點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IA, </a:t>
                      </a:r>
                      <a:r>
                        <a:rPr lang="en-US" altLang="zh-TW" sz="1000" b="0" i="0" kern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Wever</a:t>
                      </a: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DC, Washington,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FL, Fort Worth…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department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公司部門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ANDROIDPIT…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Employment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_type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雇傭關係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Full-time,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Temporary…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Required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_experience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經驗需求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Mid-Senior level,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Entry level,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946938072"/>
                  </a:ext>
                </a:extLst>
              </a:tr>
              <a:tr h="6467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Required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_education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學歷要求</a:t>
                      </a: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Bachelor's Degree,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School or equivalent,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Master's Degree…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2449403931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industry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所屬行業</a:t>
                      </a: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Internet,</a:t>
                      </a:r>
                      <a:br>
                        <a:rPr lang="en-US" altLang="zh-TW" sz="10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</a:b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 Management,</a:t>
                      </a:r>
                      <a:br>
                        <a:rPr lang="en-US" altLang="zh-TW" sz="10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</a:b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Games…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2024269520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function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所屬部門</a:t>
                      </a: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Service,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Engineering…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99378380"/>
                  </a:ext>
                </a:extLst>
              </a:tr>
            </a:tbl>
          </a:graphicData>
        </a:graphic>
      </p:graphicFrame>
      <p:sp>
        <p:nvSpPr>
          <p:cNvPr id="40" name="TextBox 34">
            <a:extLst>
              <a:ext uri="{FF2B5EF4-FFF2-40B4-BE49-F238E27FC236}">
                <a16:creationId xmlns:a16="http://schemas.microsoft.com/office/drawing/2014/main" id="{752E7B93-C3BB-44FF-94E2-C65F046E013E}"/>
              </a:ext>
            </a:extLst>
          </p:cNvPr>
          <p:cNvSpPr txBox="1"/>
          <p:nvPr/>
        </p:nvSpPr>
        <p:spPr>
          <a:xfrm>
            <a:off x="1011230" y="1022854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查看變數說明與內容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表格 16">
            <a:extLst>
              <a:ext uri="{FF2B5EF4-FFF2-40B4-BE49-F238E27FC236}">
                <a16:creationId xmlns:a16="http://schemas.microsoft.com/office/drawing/2014/main" id="{038CFA84-826A-4D95-BBD0-DCFEF9A95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83068"/>
              </p:ext>
            </p:extLst>
          </p:nvPr>
        </p:nvGraphicFramePr>
        <p:xfrm>
          <a:off x="915240" y="939225"/>
          <a:ext cx="3384377" cy="3801949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984395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923935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476047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256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Company</a:t>
                      </a: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_profile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公司的簡介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We're Food52, and we've created a groundbreaking and award-winning cooking site. We support, connect...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description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工作內容</a:t>
                      </a:r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的描述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Food52, a fast-growing, James Beard Award-winning online food community and crowd-sourced and curate...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765885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requirements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工作上</a:t>
                      </a:r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的要求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Experience with content management systems a major plus (any blogging counts!)Familiar with the Food...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642326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benefits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公司的福利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Benefits: Being part of a fast-growing company in a booming </a:t>
                      </a:r>
                      <a:r>
                        <a:rPr lang="en-US" altLang="zh-TW" sz="900" b="0" i="0" kern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industryFast</a:t>
                      </a:r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decision-making thanks...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  <a:tr h="2746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job_id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工作編號</a:t>
                      </a: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 – [17780]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946938072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salary_range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薪資範圍</a:t>
                      </a: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[N]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 - [0]</a:t>
                      </a: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[N] – [N]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244940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4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1BE698-A9ED-4C31-BBF2-93FD06B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62533"/>
            <a:ext cx="2400635" cy="38968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AFAC90-4AED-49DF-81B5-6FFD3652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89051"/>
            <a:ext cx="5193643" cy="2664296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DA5021F0-3BAB-4645-9117-8CDC8A1DE24C}"/>
              </a:ext>
            </a:extLst>
          </p:cNvPr>
          <p:cNvSpPr txBox="1"/>
          <p:nvPr/>
        </p:nvSpPr>
        <p:spPr>
          <a:xfrm>
            <a:off x="755576" y="1069657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檢查所有欄位缺失值分布狀況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D1A070-A2F8-4EB6-A053-D62676D66791}"/>
              </a:ext>
            </a:extLst>
          </p:cNvPr>
          <p:cNvCxnSpPr>
            <a:cxnSpLocks/>
          </p:cNvCxnSpPr>
          <p:nvPr/>
        </p:nvCxnSpPr>
        <p:spPr>
          <a:xfrm>
            <a:off x="1403648" y="3994669"/>
            <a:ext cx="0" cy="21549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3B7488-5A3F-402E-90A8-6F4155644D06}"/>
              </a:ext>
            </a:extLst>
          </p:cNvPr>
          <p:cNvCxnSpPr>
            <a:cxnSpLocks/>
          </p:cNvCxnSpPr>
          <p:nvPr/>
        </p:nvCxnSpPr>
        <p:spPr>
          <a:xfrm>
            <a:off x="1619672" y="4118690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946C0A1-9687-49AE-BE09-C49337C9112F}"/>
              </a:ext>
            </a:extLst>
          </p:cNvPr>
          <p:cNvCxnSpPr>
            <a:cxnSpLocks/>
          </p:cNvCxnSpPr>
          <p:nvPr/>
        </p:nvCxnSpPr>
        <p:spPr>
          <a:xfrm>
            <a:off x="1835696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F483769-A0CB-48D9-BCDA-62A8AC4A5DC0}"/>
              </a:ext>
            </a:extLst>
          </p:cNvPr>
          <p:cNvCxnSpPr>
            <a:cxnSpLocks/>
          </p:cNvCxnSpPr>
          <p:nvPr/>
        </p:nvCxnSpPr>
        <p:spPr>
          <a:xfrm>
            <a:off x="1619672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C5A1065-F03C-4E3E-96AD-10AD589DB9E3}"/>
              </a:ext>
            </a:extLst>
          </p:cNvPr>
          <p:cNvCxnSpPr>
            <a:cxnSpLocks/>
          </p:cNvCxnSpPr>
          <p:nvPr/>
        </p:nvCxnSpPr>
        <p:spPr>
          <a:xfrm>
            <a:off x="5004048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93B2700-6FAB-46DD-810A-50B8A737FE54}"/>
              </a:ext>
            </a:extLst>
          </p:cNvPr>
          <p:cNvCxnSpPr>
            <a:cxnSpLocks/>
          </p:cNvCxnSpPr>
          <p:nvPr/>
        </p:nvCxnSpPr>
        <p:spPr>
          <a:xfrm>
            <a:off x="4788024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67B113E-48AD-4D86-8454-4BAA3097DA09}"/>
              </a:ext>
            </a:extLst>
          </p:cNvPr>
          <p:cNvCxnSpPr>
            <a:cxnSpLocks/>
          </p:cNvCxnSpPr>
          <p:nvPr/>
        </p:nvCxnSpPr>
        <p:spPr>
          <a:xfrm>
            <a:off x="4568948" y="3988004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754493-5272-416D-A742-6392163651A4}"/>
              </a:ext>
            </a:extLst>
          </p:cNvPr>
          <p:cNvCxnSpPr>
            <a:cxnSpLocks/>
          </p:cNvCxnSpPr>
          <p:nvPr/>
        </p:nvCxnSpPr>
        <p:spPr>
          <a:xfrm>
            <a:off x="4283968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CF5355A-A0C7-4D48-9BC9-92D370B1DE65}"/>
              </a:ext>
            </a:extLst>
          </p:cNvPr>
          <p:cNvCxnSpPr>
            <a:cxnSpLocks/>
          </p:cNvCxnSpPr>
          <p:nvPr/>
        </p:nvCxnSpPr>
        <p:spPr>
          <a:xfrm>
            <a:off x="4067944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1EE5ABD-CD2D-4362-A37B-70D38AEC80D2}"/>
              </a:ext>
            </a:extLst>
          </p:cNvPr>
          <p:cNvCxnSpPr>
            <a:cxnSpLocks/>
          </p:cNvCxnSpPr>
          <p:nvPr/>
        </p:nvCxnSpPr>
        <p:spPr>
          <a:xfrm>
            <a:off x="3262349" y="4114696"/>
            <a:ext cx="0" cy="4732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>
            <a:extLst>
              <a:ext uri="{FF2B5EF4-FFF2-40B4-BE49-F238E27FC236}">
                <a16:creationId xmlns:a16="http://schemas.microsoft.com/office/drawing/2014/main" id="{D5FF303C-A9B2-44A3-8104-A45C7CCB90DD}"/>
              </a:ext>
            </a:extLst>
          </p:cNvPr>
          <p:cNvSpPr txBox="1"/>
          <p:nvPr/>
        </p:nvSpPr>
        <p:spPr>
          <a:xfrm>
            <a:off x="2951820" y="4602500"/>
            <a:ext cx="720080" cy="15388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40F57DC-A24D-4F89-90E2-4F72824A5007}"/>
              </a:ext>
            </a:extLst>
          </p:cNvPr>
          <p:cNvCxnSpPr>
            <a:cxnSpLocks/>
          </p:cNvCxnSpPr>
          <p:nvPr/>
        </p:nvCxnSpPr>
        <p:spPr>
          <a:xfrm>
            <a:off x="2120282" y="3991336"/>
            <a:ext cx="0" cy="2188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EE81F14-0059-41B0-A184-8F36AA39184C}"/>
              </a:ext>
            </a:extLst>
          </p:cNvPr>
          <p:cNvCxnSpPr>
            <a:cxnSpLocks/>
          </p:cNvCxnSpPr>
          <p:nvPr/>
        </p:nvCxnSpPr>
        <p:spPr>
          <a:xfrm>
            <a:off x="1403648" y="4203496"/>
            <a:ext cx="71663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767CE7C-B105-478A-8D26-614527F30F29}"/>
              </a:ext>
            </a:extLst>
          </p:cNvPr>
          <p:cNvCxnSpPr>
            <a:cxnSpLocks/>
          </p:cNvCxnSpPr>
          <p:nvPr/>
        </p:nvCxnSpPr>
        <p:spPr>
          <a:xfrm>
            <a:off x="1761965" y="4210161"/>
            <a:ext cx="0" cy="13535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4">
            <a:extLst>
              <a:ext uri="{FF2B5EF4-FFF2-40B4-BE49-F238E27FC236}">
                <a16:creationId xmlns:a16="http://schemas.microsoft.com/office/drawing/2014/main" id="{518F51A5-F310-4AB8-94E5-859C041786AA}"/>
              </a:ext>
            </a:extLst>
          </p:cNvPr>
          <p:cNvSpPr txBox="1"/>
          <p:nvPr/>
        </p:nvSpPr>
        <p:spPr>
          <a:xfrm>
            <a:off x="1336677" y="4382983"/>
            <a:ext cx="900094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複雜資料</a:t>
            </a:r>
            <a:endParaRPr lang="en-US" altLang="zh-TW" sz="9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數值</a:t>
            </a:r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名目</a:t>
            </a:r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zh-CN" sz="9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4032806-2FA8-4CA6-8884-6544764D6D4F}"/>
              </a:ext>
            </a:extLst>
          </p:cNvPr>
          <p:cNvCxnSpPr>
            <a:cxnSpLocks/>
          </p:cNvCxnSpPr>
          <p:nvPr/>
        </p:nvCxnSpPr>
        <p:spPr>
          <a:xfrm>
            <a:off x="2339752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42C993B-231F-47DE-9B22-1837A994006B}"/>
              </a:ext>
            </a:extLst>
          </p:cNvPr>
          <p:cNvCxnSpPr>
            <a:cxnSpLocks/>
          </p:cNvCxnSpPr>
          <p:nvPr/>
        </p:nvCxnSpPr>
        <p:spPr>
          <a:xfrm>
            <a:off x="2627784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B84511B6-C8C5-4198-8A61-1E766FA7E731}"/>
              </a:ext>
            </a:extLst>
          </p:cNvPr>
          <p:cNvCxnSpPr>
            <a:cxnSpLocks/>
          </p:cNvCxnSpPr>
          <p:nvPr/>
        </p:nvCxnSpPr>
        <p:spPr>
          <a:xfrm>
            <a:off x="2843808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B9415851-BC86-47E3-8266-FA1719AD6EFA}"/>
              </a:ext>
            </a:extLst>
          </p:cNvPr>
          <p:cNvCxnSpPr>
            <a:cxnSpLocks/>
          </p:cNvCxnSpPr>
          <p:nvPr/>
        </p:nvCxnSpPr>
        <p:spPr>
          <a:xfrm>
            <a:off x="3059832" y="3988004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E2E4F29-8FC2-4EC2-AE9A-B85BD00626B8}"/>
              </a:ext>
            </a:extLst>
          </p:cNvPr>
          <p:cNvCxnSpPr>
            <a:cxnSpLocks/>
          </p:cNvCxnSpPr>
          <p:nvPr/>
        </p:nvCxnSpPr>
        <p:spPr>
          <a:xfrm>
            <a:off x="2339752" y="4203496"/>
            <a:ext cx="71663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74A42792-AFFF-461E-B5CE-9DFD387AF979}"/>
              </a:ext>
            </a:extLst>
          </p:cNvPr>
          <p:cNvCxnSpPr>
            <a:cxnSpLocks/>
          </p:cNvCxnSpPr>
          <p:nvPr/>
        </p:nvCxnSpPr>
        <p:spPr>
          <a:xfrm>
            <a:off x="2699363" y="4219076"/>
            <a:ext cx="0" cy="12643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34">
            <a:extLst>
              <a:ext uri="{FF2B5EF4-FFF2-40B4-BE49-F238E27FC236}">
                <a16:creationId xmlns:a16="http://schemas.microsoft.com/office/drawing/2014/main" id="{1136B268-E7EF-492A-AA42-4A06D8C48918}"/>
              </a:ext>
            </a:extLst>
          </p:cNvPr>
          <p:cNvSpPr txBox="1"/>
          <p:nvPr/>
        </p:nvSpPr>
        <p:spPr>
          <a:xfrm>
            <a:off x="2318731" y="4361738"/>
            <a:ext cx="830583" cy="153888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0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0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0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1D94D717-7DDB-4366-9819-790685EC23FA}"/>
              </a:ext>
            </a:extLst>
          </p:cNvPr>
          <p:cNvCxnSpPr>
            <a:cxnSpLocks/>
          </p:cNvCxnSpPr>
          <p:nvPr/>
        </p:nvCxnSpPr>
        <p:spPr>
          <a:xfrm>
            <a:off x="3352397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B584617-7436-4B62-B4A3-918CD9DD4754}"/>
              </a:ext>
            </a:extLst>
          </p:cNvPr>
          <p:cNvCxnSpPr>
            <a:cxnSpLocks/>
          </p:cNvCxnSpPr>
          <p:nvPr/>
        </p:nvCxnSpPr>
        <p:spPr>
          <a:xfrm>
            <a:off x="3611158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DA62236A-AD99-492C-BAED-A56E3A95C01D}"/>
              </a:ext>
            </a:extLst>
          </p:cNvPr>
          <p:cNvCxnSpPr>
            <a:cxnSpLocks/>
          </p:cNvCxnSpPr>
          <p:nvPr/>
        </p:nvCxnSpPr>
        <p:spPr>
          <a:xfrm>
            <a:off x="3851920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9FC632B-989D-4DBF-9DF0-7944B6DE6BF3}"/>
              </a:ext>
            </a:extLst>
          </p:cNvPr>
          <p:cNvCxnSpPr>
            <a:cxnSpLocks/>
          </p:cNvCxnSpPr>
          <p:nvPr/>
        </p:nvCxnSpPr>
        <p:spPr>
          <a:xfrm>
            <a:off x="3352397" y="4203496"/>
            <a:ext cx="5006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0233919F-3809-44FD-971D-A7AA72AC984F}"/>
              </a:ext>
            </a:extLst>
          </p:cNvPr>
          <p:cNvCxnSpPr>
            <a:cxnSpLocks/>
          </p:cNvCxnSpPr>
          <p:nvPr/>
        </p:nvCxnSpPr>
        <p:spPr>
          <a:xfrm>
            <a:off x="3611158" y="4210161"/>
            <a:ext cx="0" cy="13535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34">
            <a:extLst>
              <a:ext uri="{FF2B5EF4-FFF2-40B4-BE49-F238E27FC236}">
                <a16:creationId xmlns:a16="http://schemas.microsoft.com/office/drawing/2014/main" id="{193F61BB-1560-4790-B125-45576E6897FF}"/>
              </a:ext>
            </a:extLst>
          </p:cNvPr>
          <p:cNvSpPr txBox="1"/>
          <p:nvPr/>
        </p:nvSpPr>
        <p:spPr>
          <a:xfrm>
            <a:off x="3354363" y="4355442"/>
            <a:ext cx="824081" cy="15388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[1,0]</a:t>
            </a:r>
            <a:r>
              <a:rPr lang="zh-TW" alt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型資料</a:t>
            </a:r>
            <a:endParaRPr lang="en-GB" altLang="zh-CN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097777A9-7BC3-4B8F-9545-54BA793E177B}"/>
              </a:ext>
            </a:extLst>
          </p:cNvPr>
          <p:cNvCxnSpPr>
            <a:cxnSpLocks/>
          </p:cNvCxnSpPr>
          <p:nvPr/>
        </p:nvCxnSpPr>
        <p:spPr>
          <a:xfrm>
            <a:off x="5292080" y="3988004"/>
            <a:ext cx="0" cy="23107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34">
            <a:extLst>
              <a:ext uri="{FF2B5EF4-FFF2-40B4-BE49-F238E27FC236}">
                <a16:creationId xmlns:a16="http://schemas.microsoft.com/office/drawing/2014/main" id="{88FF606B-0CA1-4C15-9219-494051168223}"/>
              </a:ext>
            </a:extLst>
          </p:cNvPr>
          <p:cNvSpPr txBox="1"/>
          <p:nvPr/>
        </p:nvSpPr>
        <p:spPr>
          <a:xfrm>
            <a:off x="4861062" y="4230543"/>
            <a:ext cx="902696" cy="15388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1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[0,1]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F219AB1C-F59E-4A28-BB0D-91B315D5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13" y="1124759"/>
            <a:ext cx="1349510" cy="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5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" grpId="0"/>
      <p:bldP spid="36" grpId="0" animBg="1"/>
      <p:bldP spid="66" grpId="0" animBg="1"/>
      <p:bldP spid="91" grpId="0" animBg="1"/>
      <p:bldP spid="123" grpId="0" animBg="1"/>
      <p:bldP spid="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9BC566DC-0571-4250-AA91-7F973802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9" y="1886126"/>
            <a:ext cx="4371441" cy="2386078"/>
          </a:xfrm>
          <a:prstGeom prst="rect">
            <a:avLst/>
          </a:prstGeom>
        </p:spPr>
      </p:pic>
      <p:sp>
        <p:nvSpPr>
          <p:cNvPr id="47" name="TextBox 34">
            <a:extLst>
              <a:ext uri="{FF2B5EF4-FFF2-40B4-BE49-F238E27FC236}">
                <a16:creationId xmlns:a16="http://schemas.microsoft.com/office/drawing/2014/main" id="{8D4FD108-C39A-43D6-B705-8B38E9CB7143}"/>
              </a:ext>
            </a:extLst>
          </p:cNvPr>
          <p:cNvSpPr txBox="1"/>
          <p:nvPr/>
        </p:nvSpPr>
        <p:spPr>
          <a:xfrm>
            <a:off x="769560" y="1178628"/>
            <a:ext cx="1689575" cy="18466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[0,1]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D9CEE5E3-74BD-4EE8-B93D-588714E1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69" y="1453709"/>
            <a:ext cx="4604837" cy="40482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74F7C9D3-7EE7-4B24-9BC0-696CD578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27" y="1199515"/>
            <a:ext cx="1110195" cy="65634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BA59E13A-99D4-4033-92AF-A6082AB28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704" y="1895258"/>
            <a:ext cx="2607010" cy="23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6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B4B85596-1A5F-4DC7-BDDC-769A497A142B}"/>
              </a:ext>
            </a:extLst>
          </p:cNvPr>
          <p:cNvSpPr txBox="1"/>
          <p:nvPr/>
        </p:nvSpPr>
        <p:spPr>
          <a:xfrm>
            <a:off x="1052880" y="1194212"/>
            <a:ext cx="1286872" cy="43088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複雜資料</a:t>
            </a:r>
            <a:endParaRPr lang="en-US" altLang="zh-TW" sz="14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數值</a:t>
            </a:r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名目</a:t>
            </a:r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zh-CN" sz="14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1F78890-B924-4BDE-AACF-E295BE80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961012"/>
            <a:ext cx="2592288" cy="36132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32F9CF-86A6-4010-A28A-A1AEA9F7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59" y="1779662"/>
            <a:ext cx="1530714" cy="10714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A655B7-8C22-4F8D-B2BB-CD92C524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59" y="2938491"/>
            <a:ext cx="1609892" cy="720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5570DB-C08D-4718-B0DB-8CC83CDF3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54" y="909387"/>
            <a:ext cx="2611168" cy="36934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40B10F-C41F-4122-9DA4-033926939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59" y="3745902"/>
            <a:ext cx="1625638" cy="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10898</TotalTime>
  <Words>1309</Words>
  <Application>Microsoft Office PowerPoint</Application>
  <PresentationFormat>如螢幕大小 (16:9)</PresentationFormat>
  <Paragraphs>277</Paragraphs>
  <Slides>35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微软雅黑</vt:lpstr>
      <vt:lpstr>微軟正黑體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waynexu</cp:lastModifiedBy>
  <cp:revision>1130</cp:revision>
  <dcterms:created xsi:type="dcterms:W3CDTF">2015-04-24T01:01:13Z</dcterms:created>
  <dcterms:modified xsi:type="dcterms:W3CDTF">2022-12-13T18:36:40Z</dcterms:modified>
  <cp:category>www.1ppt.com</cp:category>
</cp:coreProperties>
</file>